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3"/>
  </p:notesMasterIdLst>
  <p:handoutMasterIdLst>
    <p:handoutMasterId r:id="rId24"/>
  </p:handoutMasterIdLst>
  <p:sldIdLst>
    <p:sldId id="257" r:id="rId5"/>
    <p:sldId id="264" r:id="rId6"/>
    <p:sldId id="272" r:id="rId7"/>
    <p:sldId id="263" r:id="rId8"/>
    <p:sldId id="266" r:id="rId9"/>
    <p:sldId id="267" r:id="rId10"/>
    <p:sldId id="270" r:id="rId11"/>
    <p:sldId id="268" r:id="rId12"/>
    <p:sldId id="285" r:id="rId13"/>
    <p:sldId id="276" r:id="rId14"/>
    <p:sldId id="278" r:id="rId15"/>
    <p:sldId id="277" r:id="rId16"/>
    <p:sldId id="279" r:id="rId17"/>
    <p:sldId id="281" r:id="rId18"/>
    <p:sldId id="282" r:id="rId19"/>
    <p:sldId id="284" r:id="rId20"/>
    <p:sldId id="274" r:id="rId21"/>
    <p:sldId id="269" r:id="rId22"/>
  </p:sldIdLst>
  <p:sldSz cx="12188825" cy="6858000"/>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3792">
          <p15:clr>
            <a:srgbClr val="A4A3A4"/>
          </p15:clr>
        </p15:guide>
        <p15:guide id="4" orient="horz" pos="336">
          <p15:clr>
            <a:srgbClr val="A4A3A4"/>
          </p15:clr>
        </p15:guide>
        <p15:guide id="5" orient="horz" pos="1920">
          <p15:clr>
            <a:srgbClr val="A4A3A4"/>
          </p15:clr>
        </p15:guide>
        <p15:guide id="6" orient="horz" pos="3984">
          <p15:clr>
            <a:srgbClr val="A4A3A4"/>
          </p15:clr>
        </p15:guide>
        <p15:guide id="7" orient="horz" pos="1152">
          <p15:clr>
            <a:srgbClr val="A4A3A4"/>
          </p15:clr>
        </p15:guide>
        <p15:guide id="8" pos="3839">
          <p15:clr>
            <a:srgbClr val="A4A3A4"/>
          </p15:clr>
        </p15:guide>
        <p15:guide id="9" pos="671">
          <p15:clr>
            <a:srgbClr val="A4A3A4"/>
          </p15:clr>
        </p15:guide>
        <p15:guide id="10" pos="7007">
          <p15:clr>
            <a:srgbClr val="A4A3A4"/>
          </p15:clr>
        </p15:guide>
        <p15:guide id="11" pos="6143">
          <p15:clr>
            <a:srgbClr val="A4A3A4"/>
          </p15:clr>
        </p15:guide>
        <p15:guide id="12" pos="3263">
          <p15:clr>
            <a:srgbClr val="A4A3A4"/>
          </p15:clr>
        </p15:guide>
        <p15:guide id="13" pos="7391">
          <p15:clr>
            <a:srgbClr val="A4A3A4"/>
          </p15:clr>
        </p15:guide>
        <p15:guide id="14" pos="3695">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69" autoAdjust="0"/>
    <p:restoredTop sz="86470" autoAdjust="0"/>
  </p:normalViewPr>
  <p:slideViewPr>
    <p:cSldViewPr showGuides="1">
      <p:cViewPr varScale="1">
        <p:scale>
          <a:sx n="64" d="100"/>
          <a:sy n="64" d="100"/>
        </p:scale>
        <p:origin x="966" y="72"/>
      </p:cViewPr>
      <p:guideLst>
        <p:guide orient="horz" pos="2160"/>
        <p:guide orient="horz" pos="1008"/>
        <p:guide orient="horz" pos="3792"/>
        <p:guide orient="horz" pos="336"/>
        <p:guide orient="horz" pos="1920"/>
        <p:guide orient="horz" pos="3984"/>
        <p:guide orient="horz" pos="1152"/>
        <p:guide pos="3839"/>
        <p:guide pos="671"/>
        <p:guide pos="7007"/>
        <p:guide pos="6143"/>
        <p:guide pos="3263"/>
        <p:guide pos="7391"/>
        <p:guide pos="3695"/>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76" d="100"/>
          <a:sy n="76" d="100"/>
        </p:scale>
        <p:origin x="1680"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dirty="0"/>
          </a:p>
        </p:txBody>
      </p:sp>
      <p:sp>
        <p:nvSpPr>
          <p:cNvPr id="3" name="Date Placeholder 2"/>
          <p:cNvSpPr>
            <a:spLocks noGrp="1"/>
          </p:cNvSpPr>
          <p:nvPr>
            <p:ph type="dt" sz="quarter" idx="1"/>
          </p:nvPr>
        </p:nvSpPr>
        <p:spPr>
          <a:xfrm>
            <a:off x="3898102" y="0"/>
            <a:ext cx="2982119" cy="466434"/>
          </a:xfrm>
          <a:prstGeom prst="rect">
            <a:avLst/>
          </a:prstGeom>
        </p:spPr>
        <p:txBody>
          <a:bodyPr vert="horz" lIns="92446" tIns="46223" rIns="92446" bIns="46223" rtlCol="0"/>
          <a:lstStyle>
            <a:lvl1pPr algn="r">
              <a:defRPr sz="1200"/>
            </a:lvl1pPr>
          </a:lstStyle>
          <a:p>
            <a:fld id="{24CE221E-83ED-4F6C-BA5F-3F9E6FDB6953}" type="datetimeFigureOut">
              <a:rPr lang="en-US"/>
              <a:t>5/10/2017</a:t>
            </a:fld>
            <a:endParaRPr dirty="0"/>
          </a:p>
        </p:txBody>
      </p:sp>
      <p:sp>
        <p:nvSpPr>
          <p:cNvPr id="4" name="Footer Placeholder 3"/>
          <p:cNvSpPr>
            <a:spLocks noGrp="1"/>
          </p:cNvSpPr>
          <p:nvPr>
            <p:ph type="ftr" sz="quarter" idx="2"/>
          </p:nvPr>
        </p:nvSpPr>
        <p:spPr>
          <a:xfrm>
            <a:off x="0" y="8829967"/>
            <a:ext cx="2982119" cy="466433"/>
          </a:xfrm>
          <a:prstGeom prst="rect">
            <a:avLst/>
          </a:prstGeom>
        </p:spPr>
        <p:txBody>
          <a:bodyPr vert="horz" lIns="92446" tIns="46223" rIns="92446" bIns="46223" rtlCol="0" anchor="b"/>
          <a:lstStyle>
            <a:lvl1pPr algn="l">
              <a:defRPr sz="1200"/>
            </a:lvl1pPr>
          </a:lstStyle>
          <a:p>
            <a:endParaRPr dirty="0"/>
          </a:p>
        </p:txBody>
      </p:sp>
      <p:sp>
        <p:nvSpPr>
          <p:cNvPr id="5" name="Slide Number Placeholder 4"/>
          <p:cNvSpPr>
            <a:spLocks noGrp="1"/>
          </p:cNvSpPr>
          <p:nvPr>
            <p:ph type="sldNum" sz="quarter" idx="3"/>
          </p:nvPr>
        </p:nvSpPr>
        <p:spPr>
          <a:xfrm>
            <a:off x="3898102" y="8829967"/>
            <a:ext cx="2982119" cy="466433"/>
          </a:xfrm>
          <a:prstGeom prst="rect">
            <a:avLst/>
          </a:prstGeom>
        </p:spPr>
        <p:txBody>
          <a:bodyPr vert="horz" lIns="92446" tIns="46223" rIns="92446" bIns="46223" rtlCol="0" anchor="b"/>
          <a:lstStyle>
            <a:lvl1pPr algn="r">
              <a:defRPr sz="1200"/>
            </a:lvl1pPr>
          </a:lstStyle>
          <a:p>
            <a:fld id="{CA4CBEF8-5CDE-472B-839B-B8BB0C881006}" type="slidenum">
              <a:rPr/>
              <a:t>‹#›</a:t>
            </a:fld>
            <a:endParaRPr dirty="0"/>
          </a:p>
        </p:txBody>
      </p:sp>
    </p:spTree>
    <p:extLst>
      <p:ext uri="{BB962C8B-B14F-4D97-AF65-F5344CB8AC3E}">
        <p14:creationId xmlns:p14="http://schemas.microsoft.com/office/powerpoint/2010/main" val="42632892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dirty="0"/>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97853E5F-CE67-483C-A264-F17AC70E9CA2}" type="datetimeFigureOut">
              <a:rPr lang="en-US"/>
              <a:t>5/10/2017</a:t>
            </a:fld>
            <a:endParaRPr dirty="0"/>
          </a:p>
        </p:txBody>
      </p:sp>
      <p:sp>
        <p:nvSpPr>
          <p:cNvPr id="4" name="Slide Image Placeholder 3"/>
          <p:cNvSpPr>
            <a:spLocks noGrp="1" noRot="1" noChangeAspect="1"/>
          </p:cNvSpPr>
          <p:nvPr>
            <p:ph type="sldImg" idx="2"/>
          </p:nvPr>
        </p:nvSpPr>
        <p:spPr>
          <a:xfrm>
            <a:off x="344488" y="696913"/>
            <a:ext cx="6192837" cy="3486150"/>
          </a:xfrm>
          <a:prstGeom prst="rect">
            <a:avLst/>
          </a:prstGeom>
          <a:noFill/>
          <a:ln w="12700">
            <a:solidFill>
              <a:prstClr val="black"/>
            </a:solidFill>
          </a:ln>
        </p:spPr>
        <p:txBody>
          <a:bodyPr vert="horz" lIns="92446" tIns="46223" rIns="92446" bIns="46223" rtlCol="0" anchor="ctr"/>
          <a:lstStyle/>
          <a:p>
            <a:endParaRPr dirty="0"/>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dirty="0"/>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6BB98AFB-CB0D-4DFE-87B9-B4B0D0DE73CD}" type="slidenum">
              <a:rPr/>
              <a:t>‹#›</a:t>
            </a:fld>
            <a:endParaRPr dirty="0"/>
          </a:p>
        </p:txBody>
      </p:sp>
    </p:spTree>
    <p:extLst>
      <p:ext uri="{BB962C8B-B14F-4D97-AF65-F5344CB8AC3E}">
        <p14:creationId xmlns:p14="http://schemas.microsoft.com/office/powerpoint/2010/main" val="2512805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and thank you for taking the time today to hear this presentation on my work developing A Performance Measure Framework for the Cost-Effectiveness of Medicare Provider Outreach and Education Activities</a:t>
            </a:r>
          </a:p>
        </p:txBody>
      </p:sp>
      <p:sp>
        <p:nvSpPr>
          <p:cNvPr id="4" name="Slide Number Placeholder 3"/>
          <p:cNvSpPr>
            <a:spLocks noGrp="1"/>
          </p:cNvSpPr>
          <p:nvPr>
            <p:ph type="sldNum" sz="quarter" idx="10"/>
          </p:nvPr>
        </p:nvSpPr>
        <p:spPr/>
        <p:txBody>
          <a:bodyPr/>
          <a:lstStyle/>
          <a:p>
            <a:fld id="{6BB98AFB-CB0D-4DFE-87B9-B4B0D0DE73CD}" type="slidenum">
              <a:rPr lang="en-US" smtClean="0"/>
              <a:t>1</a:t>
            </a:fld>
            <a:endParaRPr lang="en-US" dirty="0"/>
          </a:p>
        </p:txBody>
      </p:sp>
    </p:spTree>
    <p:extLst>
      <p:ext uri="{BB962C8B-B14F-4D97-AF65-F5344CB8AC3E}">
        <p14:creationId xmlns:p14="http://schemas.microsoft.com/office/powerpoint/2010/main" val="2864014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458">
              <a:defRPr/>
            </a:pPr>
            <a:r>
              <a:rPr lang="en-US" dirty="0"/>
              <a:t>Let’s start off with talking about what provider outreach and education (or POE) activities are. If you’re not aware, the purpose of provider outreach and education (POE): is to reduce improper payments and claim errors, measured by the reduction in the overall CERT error rate.</a:t>
            </a:r>
          </a:p>
          <a:p>
            <a:pPr defTabSz="924458">
              <a:defRPr/>
            </a:pPr>
            <a:endParaRPr lang="en-US" dirty="0"/>
          </a:p>
          <a:p>
            <a:r>
              <a:rPr lang="en-US" dirty="0"/>
              <a:t>This is done through education of provider staff on:</a:t>
            </a:r>
          </a:p>
          <a:p>
            <a:pPr lvl="1"/>
            <a:r>
              <a:rPr lang="en-US" dirty="0"/>
              <a:t>How to avoid common claims errors </a:t>
            </a:r>
          </a:p>
          <a:p>
            <a:pPr lvl="1"/>
            <a:r>
              <a:rPr lang="en-US" dirty="0"/>
              <a:t>Targeted outreach and training to address specific errors</a:t>
            </a:r>
          </a:p>
          <a:p>
            <a:pPr lvl="1"/>
            <a:r>
              <a:rPr lang="en-US" dirty="0"/>
              <a:t>General education on aspects of Medicare</a:t>
            </a:r>
          </a:p>
          <a:p>
            <a:pPr lvl="1"/>
            <a:endParaRPr lang="en-US" dirty="0"/>
          </a:p>
          <a:p>
            <a:pPr marL="462229" lvl="1" defTabSz="924458">
              <a:defRPr/>
            </a:pPr>
            <a:r>
              <a:rPr lang="en-US" dirty="0"/>
              <a:t>POE can cover broad topics of Medicare, target specific types of errors commonly made by the provider community, or specific providers incurring errors at an abnormal rate.</a:t>
            </a:r>
          </a:p>
          <a:p>
            <a:pPr lvl="1"/>
            <a:endParaRPr lang="en-US" dirty="0"/>
          </a:p>
          <a:p>
            <a:pPr defTabSz="924458">
              <a:defRPr/>
            </a:pPr>
            <a:endParaRPr lang="en-US" dirty="0"/>
          </a:p>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2</a:t>
            </a:fld>
            <a:endParaRPr lang="en-US" dirty="0"/>
          </a:p>
        </p:txBody>
      </p:sp>
    </p:spTree>
    <p:extLst>
      <p:ext uri="{BB962C8B-B14F-4D97-AF65-F5344CB8AC3E}">
        <p14:creationId xmlns:p14="http://schemas.microsoft.com/office/powerpoint/2010/main" val="3297071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POE is administered by Medicare Administrative Contractors (MACs) via many different modes, including:</a:t>
            </a:r>
          </a:p>
          <a:p>
            <a:pPr lvl="1"/>
            <a:r>
              <a:rPr lang="en-US" dirty="0"/>
              <a:t>Web-based training sessions</a:t>
            </a:r>
          </a:p>
          <a:p>
            <a:pPr lvl="1"/>
            <a:r>
              <a:rPr lang="en-US" dirty="0"/>
              <a:t>Help hotlines and Interactive Voice Response lines</a:t>
            </a:r>
          </a:p>
          <a:p>
            <a:pPr lvl="1"/>
            <a:r>
              <a:rPr lang="en-US" dirty="0"/>
              <a:t>Face-to-face instruction</a:t>
            </a:r>
          </a:p>
          <a:p>
            <a:pPr lvl="1"/>
            <a:r>
              <a:rPr lang="en-US" dirty="0"/>
              <a:t>Print and digital informational materials</a:t>
            </a:r>
          </a:p>
          <a:p>
            <a:pPr lvl="1"/>
            <a:r>
              <a:rPr lang="en-US" dirty="0"/>
              <a:t>Presentations</a:t>
            </a:r>
          </a:p>
          <a:p>
            <a:pPr lvl="1"/>
            <a:r>
              <a:rPr lang="en-US" dirty="0"/>
              <a:t>Podcasts</a:t>
            </a:r>
          </a:p>
          <a:p>
            <a:pPr lvl="1"/>
            <a:endParaRPr lang="en-US" dirty="0"/>
          </a:p>
          <a:p>
            <a:r>
              <a:rPr lang="en-US" dirty="0"/>
              <a:t>MACs have discretion to offer POE based on data analysis from different kinds of error reports, provider requests, and other sources.</a:t>
            </a:r>
          </a:p>
          <a:p>
            <a:pPr lvl="1"/>
            <a:endParaRPr lang="en-US" dirty="0"/>
          </a:p>
          <a:p>
            <a:pPr defTabSz="924458">
              <a:defRPr/>
            </a:pPr>
            <a:r>
              <a:rPr lang="en-US" dirty="0"/>
              <a:t>While qualitatively rich reporting data is available, little quantitative cost effectiveness and performance data is available.</a:t>
            </a:r>
          </a:p>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3</a:t>
            </a:fld>
            <a:endParaRPr lang="en-US" dirty="0"/>
          </a:p>
        </p:txBody>
      </p:sp>
    </p:spTree>
    <p:extLst>
      <p:ext uri="{BB962C8B-B14F-4D97-AF65-F5344CB8AC3E}">
        <p14:creationId xmlns:p14="http://schemas.microsoft.com/office/powerpoint/2010/main" val="201308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458">
              <a:defRPr/>
            </a:pPr>
            <a:r>
              <a:rPr lang="en-US" dirty="0"/>
              <a:t>This is where my study comes in. The purpose of my work this semester was to assess how to measure performance and cost effectiveness of POE activities. Specifically, my goal was to answer:</a:t>
            </a:r>
          </a:p>
          <a:p>
            <a:pPr lvl="1"/>
            <a:r>
              <a:rPr lang="en-US" dirty="0"/>
              <a:t>How can performance and cost-effectiveness of MAC-provided outreach and education be quantifiably measured?</a:t>
            </a:r>
          </a:p>
          <a:p>
            <a:pPr lvl="1"/>
            <a:r>
              <a:rPr lang="en-US" dirty="0"/>
              <a:t>What current feedback and monitoring systems are currently in place to measure outreach and education performance?</a:t>
            </a:r>
          </a:p>
          <a:p>
            <a:pPr lvl="1"/>
            <a:r>
              <a:rPr lang="en-US" dirty="0"/>
              <a:t>What changes to data collection and reporting requirements can be made to the current system to allow for the construction of performance measures?</a:t>
            </a:r>
          </a:p>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4</a:t>
            </a:fld>
            <a:endParaRPr lang="en-US" dirty="0"/>
          </a:p>
        </p:txBody>
      </p:sp>
    </p:spTree>
    <p:extLst>
      <p:ext uri="{BB962C8B-B14F-4D97-AF65-F5344CB8AC3E}">
        <p14:creationId xmlns:p14="http://schemas.microsoft.com/office/powerpoint/2010/main" val="19946190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gathered data through Gather data through:</a:t>
            </a:r>
          </a:p>
          <a:p>
            <a:pPr lvl="1"/>
            <a:r>
              <a:rPr lang="en-US" dirty="0"/>
              <a:t>Interviews with CMS staff/MAC staff from a selected MAC contractor</a:t>
            </a:r>
          </a:p>
          <a:p>
            <a:pPr lvl="1"/>
            <a:r>
              <a:rPr lang="en-US" dirty="0"/>
              <a:t>Literature review on similar public performance measurement efforts </a:t>
            </a:r>
          </a:p>
          <a:p>
            <a:pPr lvl="1"/>
            <a:r>
              <a:rPr lang="en-US" dirty="0"/>
              <a:t>Document and data review of relevant POE materials</a:t>
            </a:r>
          </a:p>
          <a:p>
            <a:endParaRPr lang="en-US" dirty="0"/>
          </a:p>
          <a:p>
            <a:pPr defTabSz="924458">
              <a:defRPr/>
            </a:pPr>
            <a:r>
              <a:rPr lang="en-US" dirty="0"/>
              <a:t>From these data, I then applied and adapted recommendations from a project from my job to develop a performance measures framework for POE</a:t>
            </a:r>
          </a:p>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5</a:t>
            </a:fld>
            <a:endParaRPr lang="en-US" dirty="0"/>
          </a:p>
        </p:txBody>
      </p:sp>
    </p:spTree>
    <p:extLst>
      <p:ext uri="{BB962C8B-B14F-4D97-AF65-F5344CB8AC3E}">
        <p14:creationId xmlns:p14="http://schemas.microsoft.com/office/powerpoint/2010/main" val="3764267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my data collection, I first constructed a logic model to fully map how POE is intended to work.</a:t>
            </a:r>
          </a:p>
          <a:p>
            <a:endParaRPr lang="en-US" dirty="0"/>
          </a:p>
          <a:p>
            <a:r>
              <a:rPr lang="en-US" dirty="0"/>
              <a:t>The problem POE attempts to address is that medical providers face a complex billing process for Medicare. As a result, a considerable number of Medicare claims errors occur.</a:t>
            </a:r>
          </a:p>
          <a:p>
            <a:endParaRPr lang="en-US" dirty="0"/>
          </a:p>
          <a:p>
            <a:r>
              <a:rPr lang="en-US" dirty="0"/>
              <a:t>MACs provide POE to educate providers on avoiding errors to prevent these claims errors from occurring. This education is provided via staff training time, training resources, and facilitation technology</a:t>
            </a:r>
          </a:p>
          <a:p>
            <a:endParaRPr lang="en-US" dirty="0"/>
          </a:p>
          <a:p>
            <a:r>
              <a:rPr lang="en-US" dirty="0"/>
              <a:t>Outputs from POE include:</a:t>
            </a:r>
          </a:p>
          <a:p>
            <a:r>
              <a:rPr lang="en-US" dirty="0"/>
              <a:t>-Number of training sessions held</a:t>
            </a:r>
          </a:p>
          <a:p>
            <a:r>
              <a:rPr lang="en-US" dirty="0"/>
              <a:t>-Number of materials produced/ material views</a:t>
            </a:r>
          </a:p>
          <a:p>
            <a:r>
              <a:rPr lang="en-US" dirty="0"/>
              <a:t>-Number of phone calls into IVR/CSRs</a:t>
            </a:r>
            <a:endParaRPr lang="en-US" sz="1100" dirty="0"/>
          </a:p>
          <a:p>
            <a:endParaRPr lang="en-US" dirty="0"/>
          </a:p>
          <a:p>
            <a:r>
              <a:rPr lang="en-US" dirty="0"/>
              <a:t>Expected outcomes from this training include: -Increased of knowledge of Medicare claim preparation and submission processes</a:t>
            </a:r>
          </a:p>
          <a:p>
            <a:r>
              <a:rPr lang="en-US" dirty="0"/>
              <a:t>-Increased ability to preemptively correct errors in claims </a:t>
            </a:r>
          </a:p>
          <a:p>
            <a:r>
              <a:rPr lang="en-US" dirty="0"/>
              <a:t>-Increased efficiency in submission of claims</a:t>
            </a:r>
            <a:endParaRPr lang="en-US" sz="1100" dirty="0"/>
          </a:p>
          <a:p>
            <a:endParaRPr lang="en-US" dirty="0"/>
          </a:p>
          <a:p>
            <a:r>
              <a:rPr lang="en-US" dirty="0"/>
              <a:t>With the overall expected impacts being -Decreased CERT error rates</a:t>
            </a:r>
          </a:p>
          <a:p>
            <a:endParaRPr lang="en-US" dirty="0"/>
          </a:p>
          <a:p>
            <a:r>
              <a:rPr lang="en-US" dirty="0"/>
              <a:t>-Decreased claims processing time</a:t>
            </a:r>
          </a:p>
          <a:p>
            <a:endParaRPr lang="en-US" dirty="0"/>
          </a:p>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6</a:t>
            </a:fld>
            <a:endParaRPr lang="en-US" dirty="0"/>
          </a:p>
        </p:txBody>
      </p:sp>
    </p:spTree>
    <p:extLst>
      <p:ext uri="{BB962C8B-B14F-4D97-AF65-F5344CB8AC3E}">
        <p14:creationId xmlns:p14="http://schemas.microsoft.com/office/powerpoint/2010/main" val="1688204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discussions with MAC staff, a number of very interesting findings came to light:</a:t>
            </a:r>
          </a:p>
          <a:p>
            <a:pPr lvl="1"/>
            <a:r>
              <a:rPr lang="en-US" dirty="0"/>
              <a:t>MACs provide a wide range of activities. As I mentioned previously, Web-based training sessions</a:t>
            </a:r>
          </a:p>
          <a:p>
            <a:pPr lvl="1"/>
            <a:r>
              <a:rPr lang="en-US" dirty="0"/>
              <a:t>Help hotlines and Interactive Voice Response lines</a:t>
            </a:r>
          </a:p>
          <a:p>
            <a:pPr lvl="1"/>
            <a:r>
              <a:rPr lang="en-US" dirty="0"/>
              <a:t>Face-to-face instruction</a:t>
            </a:r>
          </a:p>
          <a:p>
            <a:pPr lvl="1"/>
            <a:r>
              <a:rPr lang="en-US" dirty="0"/>
              <a:t>Print and digital informational materials</a:t>
            </a:r>
          </a:p>
          <a:p>
            <a:pPr lvl="1"/>
            <a:r>
              <a:rPr lang="en-US" dirty="0"/>
              <a:t>Presentations</a:t>
            </a:r>
          </a:p>
          <a:p>
            <a:pPr lvl="1"/>
            <a:r>
              <a:rPr lang="en-US" dirty="0"/>
              <a:t>Podcasts</a:t>
            </a:r>
          </a:p>
          <a:p>
            <a:endParaRPr lang="en-US" dirty="0"/>
          </a:p>
          <a:p>
            <a:r>
              <a:rPr lang="en-US" dirty="0"/>
              <a:t>POE activities have a wide range of purposes. Some POE activities target a wide range of providers, others only a single type/provider. Some give broad education on Medicare, others give specific guidance on a particular type of error.</a:t>
            </a:r>
          </a:p>
          <a:p>
            <a:pPr defTabSz="924458">
              <a:defRPr/>
            </a:pPr>
            <a:r>
              <a:rPr lang="en-US" dirty="0"/>
              <a:t>Decisions on what POE offerings are data-driven from MACs through looking at . MACs have discretion to offer POE based on data analysis from different kinds of error reports, provider requests, and other sources.</a:t>
            </a:r>
          </a:p>
          <a:p>
            <a:endParaRPr lang="en-US" dirty="0"/>
          </a:p>
          <a:p>
            <a:pPr defTabSz="924458">
              <a:defRPr/>
            </a:pPr>
            <a:r>
              <a:rPr lang="en-US" dirty="0"/>
              <a:t>Individualized POE is the most desired by providers, but also the most expensive for MACs to give.</a:t>
            </a:r>
          </a:p>
          <a:p>
            <a:endParaRPr lang="en-US" dirty="0"/>
          </a:p>
          <a:p>
            <a:r>
              <a:rPr lang="en-US" dirty="0"/>
              <a:t>MACs already possess some internal metrics and feedback systems to assess the performance and effectiveness of POE, and are regularly assessing how they can better deliver. This foundation of internal process improvement and tracking will help CMS standardize and implement performance measures.</a:t>
            </a:r>
          </a:p>
          <a:p>
            <a:endParaRPr lang="en-US" dirty="0"/>
          </a:p>
          <a:p>
            <a:r>
              <a:rPr lang="en-US" dirty="0"/>
              <a:t>Finally, through my literature review, I identified that a number of other agencies have implemented similar performance measures in the past, and that lessons learned from those may be useful for CMS to consider. A couple examples.</a:t>
            </a:r>
          </a:p>
          <a:p>
            <a:pPr marL="173336" indent="-173336">
              <a:buFontTx/>
              <a:buChar char="-"/>
            </a:pPr>
            <a:r>
              <a:rPr lang="en-US" b="1" dirty="0"/>
              <a:t>The U.S. Department of Labor conducted a feasibility study of its technical assistance</a:t>
            </a:r>
            <a:r>
              <a:rPr lang="en-US" dirty="0"/>
              <a:t> (TA)</a:t>
            </a:r>
            <a:r>
              <a:rPr lang="en-US" baseline="30000" dirty="0"/>
              <a:t> </a:t>
            </a:r>
            <a:r>
              <a:rPr lang="en-US" dirty="0"/>
              <a:t>to its grantees and other supporting organizations (which I was a part of). One of the primary things identified was the importance of ensuring those who were being measured understood how they were being measured, and what the implications or consequences of that measurement were.</a:t>
            </a:r>
          </a:p>
          <a:p>
            <a:pPr marL="173336" indent="-173336">
              <a:buFontTx/>
              <a:buChar char="-"/>
            </a:pPr>
            <a:r>
              <a:rPr lang="en-US" b="1" dirty="0"/>
              <a:t>The role of technical assistance was measured in an evaluation of the U.S. Department of Education’s Healthy Schools Program. </a:t>
            </a:r>
            <a:r>
              <a:rPr lang="en-US" dirty="0"/>
              <a:t>The authors found that quantifying the “dosage” of TA is another way to measure the effectiveness of TA via </a:t>
            </a:r>
            <a:r>
              <a:rPr lang="en-US"/>
              <a:t>performance measures</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7</a:t>
            </a:fld>
            <a:endParaRPr lang="en-US" dirty="0"/>
          </a:p>
        </p:txBody>
      </p:sp>
    </p:spTree>
    <p:extLst>
      <p:ext uri="{BB962C8B-B14F-4D97-AF65-F5344CB8AC3E}">
        <p14:creationId xmlns:p14="http://schemas.microsoft.com/office/powerpoint/2010/main" val="3837000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my data collection findings, I developed a performance measure framework for POE activities, and developed several example performance measures to demonstrate how it could be applied. I chose to adapt this framework from the DOL study I was a part of because of the similarity of activities between POE and DOL’s. Both fall under the category of technical assistance: “the process of providing targeted support to an organization with a development need or problem”</a:t>
            </a:r>
          </a:p>
          <a:p>
            <a:endParaRPr lang="en-US" dirty="0"/>
          </a:p>
          <a:p>
            <a:r>
              <a:rPr lang="en-US" dirty="0"/>
              <a:t>My framework has seven steps to develop performance measures for a given kind of POE activity:</a:t>
            </a:r>
          </a:p>
          <a:p>
            <a:pPr marL="716455" lvl="1" indent="-346672">
              <a:buFont typeface="+mj-lt"/>
              <a:buAutoNum type="arabicPeriod"/>
            </a:pPr>
            <a:r>
              <a:rPr lang="en-US" dirty="0"/>
              <a:t>Identify the TA initiatives to be measured.</a:t>
            </a:r>
          </a:p>
          <a:p>
            <a:pPr marL="716455" lvl="1" indent="-346672">
              <a:buFont typeface="+mj-lt"/>
              <a:buAutoNum type="arabicPeriod"/>
            </a:pPr>
            <a:r>
              <a:rPr lang="en-US" dirty="0"/>
              <a:t>Identify the desired outcomes of TA initiative(s) </a:t>
            </a:r>
          </a:p>
          <a:p>
            <a:pPr marL="716455" lvl="1" indent="-346672">
              <a:buFont typeface="+mj-lt"/>
              <a:buAutoNum type="arabicPeriod"/>
            </a:pPr>
            <a:r>
              <a:rPr lang="en-US" dirty="0"/>
              <a:t>Translate outcomes into cost effectiveness performance measures</a:t>
            </a:r>
          </a:p>
          <a:p>
            <a:pPr marL="716455" lvl="1" indent="-346672">
              <a:buFont typeface="+mj-lt"/>
              <a:buAutoNum type="arabicPeriod"/>
            </a:pPr>
            <a:r>
              <a:rPr lang="en-US" dirty="0"/>
              <a:t>Develop a baseline and target for each performance measure</a:t>
            </a:r>
          </a:p>
          <a:p>
            <a:pPr marL="716455" lvl="1" indent="-346672">
              <a:buFont typeface="+mj-lt"/>
              <a:buAutoNum type="arabicPeriod"/>
            </a:pPr>
            <a:r>
              <a:rPr lang="en-US" dirty="0"/>
              <a:t>Pilot-test and refine the performance measures</a:t>
            </a:r>
          </a:p>
          <a:p>
            <a:pPr marL="716455" lvl="1" indent="-346672">
              <a:buFont typeface="+mj-lt"/>
              <a:buAutoNum type="arabicPeriod"/>
            </a:pPr>
            <a:r>
              <a:rPr lang="en-US" dirty="0"/>
              <a:t>Implement performance measures at full-scale</a:t>
            </a:r>
          </a:p>
          <a:p>
            <a:pPr marL="716455" lvl="1" indent="-346672">
              <a:buFont typeface="+mj-lt"/>
              <a:buAutoNum type="arabicPeriod"/>
            </a:pPr>
            <a:r>
              <a:rPr lang="en-US" dirty="0"/>
              <a:t>Monitor TA initiative’s performance measures to assess whether targets have been met</a:t>
            </a:r>
          </a:p>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8</a:t>
            </a:fld>
            <a:endParaRPr lang="en-US" dirty="0"/>
          </a:p>
        </p:txBody>
      </p:sp>
    </p:spTree>
    <p:extLst>
      <p:ext uri="{BB962C8B-B14F-4D97-AF65-F5344CB8AC3E}">
        <p14:creationId xmlns:p14="http://schemas.microsoft.com/office/powerpoint/2010/main" val="2634174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Cost effectiveness of each performance measure can be obtained by dividing the cost of activities associated with the performance measure.</a:t>
            </a:r>
          </a:p>
          <a:p>
            <a:endParaRPr lang="en-US" dirty="0"/>
          </a:p>
          <a:p>
            <a:r>
              <a:rPr lang="en-US" dirty="0"/>
              <a:t>Cost effectiveness requires that costs be able to be tied to very specific activities, and may require additional billing procedures.</a:t>
            </a:r>
          </a:p>
        </p:txBody>
      </p:sp>
      <p:sp>
        <p:nvSpPr>
          <p:cNvPr id="4" name="Slide Number Placeholder 3"/>
          <p:cNvSpPr>
            <a:spLocks noGrp="1"/>
          </p:cNvSpPr>
          <p:nvPr>
            <p:ph type="sldNum" sz="quarter" idx="10"/>
          </p:nvPr>
        </p:nvSpPr>
        <p:spPr/>
        <p:txBody>
          <a:bodyPr/>
          <a:lstStyle/>
          <a:p>
            <a:fld id="{6BB98AFB-CB0D-4DFE-87B9-B4B0D0DE73CD}" type="slidenum">
              <a:rPr lang="en-US" smtClean="0"/>
              <a:t>9</a:t>
            </a:fld>
            <a:endParaRPr lang="en-US" dirty="0"/>
          </a:p>
        </p:txBody>
      </p:sp>
    </p:spTree>
    <p:extLst>
      <p:ext uri="{BB962C8B-B14F-4D97-AF65-F5344CB8AC3E}">
        <p14:creationId xmlns:p14="http://schemas.microsoft.com/office/powerpoint/2010/main" val="32657172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common type of POE administered is individual, provider-specific POE support. These instances often arise when individual providers are struggling with a particular kind of claims error. </a:t>
            </a:r>
          </a:p>
          <a:p>
            <a:endParaRPr lang="en-US" dirty="0"/>
          </a:p>
          <a:p>
            <a:r>
              <a:rPr lang="en-US" dirty="0"/>
              <a:t>Walk though logic model</a:t>
            </a:r>
          </a:p>
        </p:txBody>
      </p:sp>
      <p:sp>
        <p:nvSpPr>
          <p:cNvPr id="4" name="Slide Number Placeholder 3"/>
          <p:cNvSpPr>
            <a:spLocks noGrp="1"/>
          </p:cNvSpPr>
          <p:nvPr>
            <p:ph type="sldNum" sz="quarter" idx="10"/>
          </p:nvPr>
        </p:nvSpPr>
        <p:spPr/>
        <p:txBody>
          <a:bodyPr/>
          <a:lstStyle/>
          <a:p>
            <a:fld id="{6BB98AFB-CB0D-4DFE-87B9-B4B0D0DE73CD}" type="slidenum">
              <a:rPr lang="en-US" smtClean="0"/>
              <a:t>10</a:t>
            </a:fld>
            <a:endParaRPr lang="en-US" dirty="0"/>
          </a:p>
        </p:txBody>
      </p:sp>
    </p:spTree>
    <p:extLst>
      <p:ext uri="{BB962C8B-B14F-4D97-AF65-F5344CB8AC3E}">
        <p14:creationId xmlns:p14="http://schemas.microsoft.com/office/powerpoint/2010/main" val="32999626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As a note, time frames in the examples are arbitrary; month</a:t>
            </a:r>
            <a:r>
              <a:rPr lang="en-US" baseline="0" dirty="0" smtClean="0"/>
              <a:t> could be quarter or other unit of measurement if more applicable.</a:t>
            </a:r>
            <a:endParaRPr lang="en-US" dirty="0" smtClean="0"/>
          </a:p>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11</a:t>
            </a:fld>
            <a:endParaRPr lang="en-US" dirty="0"/>
          </a:p>
        </p:txBody>
      </p:sp>
    </p:spTree>
    <p:extLst>
      <p:ext uri="{BB962C8B-B14F-4D97-AF65-F5344CB8AC3E}">
        <p14:creationId xmlns:p14="http://schemas.microsoft.com/office/powerpoint/2010/main" val="15074400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POE outreach to address a particular error does not always target a single provider. This second example is similar to the first example in several ways, but covers how to develop a performance measure for POE outreach that seeks to target a specific error that is occurring in the general provider population. </a:t>
            </a:r>
            <a:endParaRPr lang="en-US" dirty="0" smtClean="0"/>
          </a:p>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12</a:t>
            </a:fld>
            <a:endParaRPr lang="en-US" dirty="0"/>
          </a:p>
        </p:txBody>
      </p:sp>
    </p:spTree>
    <p:extLst>
      <p:ext uri="{BB962C8B-B14F-4D97-AF65-F5344CB8AC3E}">
        <p14:creationId xmlns:p14="http://schemas.microsoft.com/office/powerpoint/2010/main" val="3728307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13</a:t>
            </a:fld>
            <a:endParaRPr lang="en-US" dirty="0"/>
          </a:p>
        </p:txBody>
      </p:sp>
    </p:spTree>
    <p:extLst>
      <p:ext uri="{BB962C8B-B14F-4D97-AF65-F5344CB8AC3E}">
        <p14:creationId xmlns:p14="http://schemas.microsoft.com/office/powerpoint/2010/main" val="38078818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MACs frequently conduct webinars and live shows for providers to educate them on broader topics than simply correcting individual errors, such as what the CERT error rate is, why accuracy in claims matters, and general updates to Medicare billing policy</a:t>
            </a:r>
            <a:r>
              <a:rPr lang="en-US" dirty="0" smtClean="0"/>
              <a:t>.</a:t>
            </a:r>
          </a:p>
          <a:p>
            <a:endParaRPr lang="en-US" dirty="0" smtClean="0"/>
          </a:p>
          <a:p>
            <a:r>
              <a:rPr lang="en-US" dirty="0" smtClean="0"/>
              <a:t>Less specific, can</a:t>
            </a:r>
            <a:r>
              <a:rPr lang="en-US" baseline="0" dirty="0" smtClean="0"/>
              <a:t> be a post-webinar survey. MACs typically do this already.</a:t>
            </a:r>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14</a:t>
            </a:fld>
            <a:endParaRPr lang="en-US" dirty="0"/>
          </a:p>
        </p:txBody>
      </p:sp>
    </p:spTree>
    <p:extLst>
      <p:ext uri="{BB962C8B-B14F-4D97-AF65-F5344CB8AC3E}">
        <p14:creationId xmlns:p14="http://schemas.microsoft.com/office/powerpoint/2010/main" val="2842868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15</a:t>
            </a:fld>
            <a:endParaRPr lang="en-US" dirty="0"/>
          </a:p>
        </p:txBody>
      </p:sp>
    </p:spTree>
    <p:extLst>
      <p:ext uri="{BB962C8B-B14F-4D97-AF65-F5344CB8AC3E}">
        <p14:creationId xmlns:p14="http://schemas.microsoft.com/office/powerpoint/2010/main" val="5278195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16</a:t>
            </a:fld>
            <a:endParaRPr lang="en-US" dirty="0"/>
          </a:p>
        </p:txBody>
      </p:sp>
    </p:spTree>
    <p:extLst>
      <p:ext uri="{BB962C8B-B14F-4D97-AF65-F5344CB8AC3E}">
        <p14:creationId xmlns:p14="http://schemas.microsoft.com/office/powerpoint/2010/main" val="8306199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BB98AFB-CB0D-4DFE-87B9-B4B0D0DE73CD}" type="slidenum">
              <a:rPr lang="en-US" smtClean="0"/>
              <a:t>17</a:t>
            </a:fld>
            <a:endParaRPr lang="en-US" dirty="0"/>
          </a:p>
        </p:txBody>
      </p:sp>
    </p:spTree>
    <p:extLst>
      <p:ext uri="{BB962C8B-B14F-4D97-AF65-F5344CB8AC3E}">
        <p14:creationId xmlns:p14="http://schemas.microsoft.com/office/powerpoint/2010/main" val="18540914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BB98AFB-CB0D-4DFE-87B9-B4B0D0DE73CD}" type="slidenum">
              <a:rPr lang="en-US" smtClean="0"/>
              <a:t>18</a:t>
            </a:fld>
            <a:endParaRPr lang="en-US" dirty="0"/>
          </a:p>
        </p:txBody>
      </p:sp>
    </p:spTree>
    <p:extLst>
      <p:ext uri="{BB962C8B-B14F-4D97-AF65-F5344CB8AC3E}">
        <p14:creationId xmlns:p14="http://schemas.microsoft.com/office/powerpoint/2010/main" val="3902392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533400"/>
            <a:ext cx="5029200" cy="2514601"/>
          </a:xfrm>
        </p:spPr>
        <p:txBody>
          <a:bodyPr>
            <a:normAutofit/>
          </a:bodyPr>
          <a:lstStyle>
            <a:lvl1pPr>
              <a:defRPr sz="4000">
                <a:solidFill>
                  <a:schemeClr val="accent1"/>
                </a:solidFill>
              </a:defRPr>
            </a:lvl1pPr>
          </a:lstStyle>
          <a:p>
            <a:r>
              <a:rPr lang="en-US"/>
              <a:t>Click to edit Master title style</a:t>
            </a:r>
            <a:endParaRPr/>
          </a:p>
        </p:txBody>
      </p:sp>
      <p:sp>
        <p:nvSpPr>
          <p:cNvPr id="3" name="Subtitle 2"/>
          <p:cNvSpPr>
            <a:spLocks noGrp="1"/>
          </p:cNvSpPr>
          <p:nvPr>
            <p:ph type="subTitle" idx="1"/>
          </p:nvPr>
        </p:nvSpPr>
        <p:spPr>
          <a:xfrm>
            <a:off x="1065212" y="3403600"/>
            <a:ext cx="5029201" cy="1397000"/>
          </a:xfrm>
        </p:spPr>
        <p:txBody>
          <a:bodyPr>
            <a:normAutofit/>
          </a:bodyPr>
          <a:lstStyle>
            <a:lvl1pPr marL="0" indent="0" algn="l">
              <a:spcBef>
                <a:spcPts val="60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5" name="Footer Placeholder 4"/>
          <p:cNvSpPr>
            <a:spLocks noGrp="1"/>
          </p:cNvSpPr>
          <p:nvPr>
            <p:ph type="ftr" sz="quarter" idx="11"/>
          </p:nvPr>
        </p:nvSpPr>
        <p:spPr>
          <a:xfrm>
            <a:off x="1065213" y="6432551"/>
            <a:ext cx="5653087" cy="273049"/>
          </a:xfrm>
        </p:spPr>
        <p:txBody>
          <a:bodyPr/>
          <a:lstStyle>
            <a:lvl1pPr>
              <a:defRPr>
                <a:effectLst/>
              </a:defRPr>
            </a:lvl1pPr>
          </a:lstStyle>
          <a:p>
            <a:r>
              <a:rPr lang="en-US" dirty="0"/>
              <a:t>Add a footer</a:t>
            </a:r>
          </a:p>
        </p:txBody>
      </p:sp>
      <p:sp>
        <p:nvSpPr>
          <p:cNvPr id="4" name="Date Placeholder 3"/>
          <p:cNvSpPr>
            <a:spLocks noGrp="1"/>
          </p:cNvSpPr>
          <p:nvPr>
            <p:ph type="dt" sz="half" idx="10"/>
          </p:nvPr>
        </p:nvSpPr>
        <p:spPr>
          <a:xfrm>
            <a:off x="6932612" y="6432551"/>
            <a:ext cx="1371600" cy="273049"/>
          </a:xfrm>
        </p:spPr>
        <p:txBody>
          <a:bodyPr/>
          <a:lstStyle/>
          <a:p>
            <a:fld id="{1B95AB85-AC19-4D73-B31D-66C27D30E8EF}" type="datetime1">
              <a:rPr lang="en-US" smtClean="0"/>
              <a:t>5/10/2017</a:t>
            </a:fld>
            <a:endParaRPr lang="en-US" dirty="0"/>
          </a:p>
        </p:txBody>
      </p:sp>
      <p:sp>
        <p:nvSpPr>
          <p:cNvPr id="6" name="Slide Number Placeholder 5"/>
          <p:cNvSpPr>
            <a:spLocks noGrp="1"/>
          </p:cNvSpPr>
          <p:nvPr>
            <p:ph type="sldNum" sz="quarter" idx="12"/>
          </p:nvPr>
        </p:nvSpPr>
        <p:spPr>
          <a:xfrm>
            <a:off x="8532812" y="6432551"/>
            <a:ext cx="1219201" cy="273049"/>
          </a:xfrm>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290237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835E5285-C815-463D-B019-022A21857CDD}" type="datetime1">
              <a:rPr lang="en-US" smtClean="0"/>
              <a:t>5/10/2017</a:t>
            </a:fld>
            <a:endParaRPr lang="en-US" dirty="0"/>
          </a:p>
        </p:txBody>
      </p:sp>
      <p:sp>
        <p:nvSpPr>
          <p:cNvPr id="6" name="Slide Number Placeholder 5"/>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350674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5214" y="533400"/>
            <a:ext cx="8686800" cy="2286000"/>
          </a:xfrm>
        </p:spPr>
        <p:txBody>
          <a:bodyPr anchor="b">
            <a:normAutofit/>
          </a:bodyPr>
          <a:lstStyle>
            <a:lvl1pPr algn="l">
              <a:defRPr sz="5400" b="1" cap="none" baseline="0"/>
            </a:lvl1pPr>
          </a:lstStyle>
          <a:p>
            <a:r>
              <a:rPr lang="en-US"/>
              <a:t>Click to edit Master title style</a:t>
            </a:r>
            <a:endParaRPr/>
          </a:p>
        </p:txBody>
      </p:sp>
      <p:sp>
        <p:nvSpPr>
          <p:cNvPr id="3" name="Text Placeholder 2"/>
          <p:cNvSpPr>
            <a:spLocks noGrp="1"/>
          </p:cNvSpPr>
          <p:nvPr>
            <p:ph type="body" idx="1"/>
          </p:nvPr>
        </p:nvSpPr>
        <p:spPr>
          <a:xfrm>
            <a:off x="1065214" y="3124200"/>
            <a:ext cx="8686800" cy="1371600"/>
          </a:xfrm>
        </p:spPr>
        <p:txBody>
          <a:bodyPr anchor="t">
            <a:normAutofit/>
          </a:bodyPr>
          <a:lstStyle>
            <a:lvl1pPr marL="0" indent="0">
              <a:spcBef>
                <a:spcPts val="600"/>
              </a:spcBef>
              <a:buNone/>
              <a:defRPr sz="24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2E8884A0-3E3B-4D1E-B42A-94A97D64BE9B}" type="datetime1">
              <a:rPr lang="en-US" smtClean="0"/>
              <a:t>5/10/2017</a:t>
            </a:fld>
            <a:endParaRPr lang="en-US" dirty="0"/>
          </a:p>
        </p:txBody>
      </p:sp>
      <p:sp>
        <p:nvSpPr>
          <p:cNvPr id="6" name="Slide Number Placeholder 5"/>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2925637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5464598"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B00279B5-3445-4FDF-BC37-59C4C99E7034}" type="datetime1">
              <a:rPr lang="en-US" smtClean="0"/>
              <a:t>5/10/2017</a:t>
            </a:fld>
            <a:endParaRPr lang="en-US" dirty="0"/>
          </a:p>
        </p:txBody>
      </p:sp>
      <p:sp>
        <p:nvSpPr>
          <p:cNvPr id="7" name="Slide Number Placeholder 6"/>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1240504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65211" y="533400"/>
            <a:ext cx="8686802" cy="1066800"/>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06521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521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550005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50005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EC8F9C39-9C04-4C59-BC29-6E70DFD6BB35}" type="datetime1">
              <a:rPr lang="en-US" smtClean="0"/>
              <a:t>5/10/2017</a:t>
            </a:fld>
            <a:endParaRPr lang="en-US" dirty="0"/>
          </a:p>
        </p:txBody>
      </p:sp>
      <p:sp>
        <p:nvSpPr>
          <p:cNvPr id="9" name="Slide Number Placeholder 8"/>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3301549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AA49A68B-A2EC-441E-89F7-0384C0F74791}" type="datetime1">
              <a:rPr lang="en-US" smtClean="0"/>
              <a:t>5/10/2017</a:t>
            </a:fld>
            <a:endParaRPr lang="en-US" dirty="0"/>
          </a:p>
        </p:txBody>
      </p:sp>
      <p:sp>
        <p:nvSpPr>
          <p:cNvPr id="5" name="Slide Number Placeholder 4"/>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1370301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D2E1C03B-F49B-4DC9-9E31-465F99624DB9}" type="datetime1">
              <a:rPr lang="en-US" smtClean="0"/>
              <a:t>5/10/2017</a:t>
            </a:fld>
            <a:endParaRPr lang="en-US" dirty="0"/>
          </a:p>
        </p:txBody>
      </p:sp>
      <p:sp>
        <p:nvSpPr>
          <p:cNvPr id="4" name="Slide Number Placeholder 3"/>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3088263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rmAutofit/>
          </a:bodyPr>
          <a:lstStyle>
            <a:lvl1pPr algn="l">
              <a:defRPr sz="3600" b="1"/>
            </a:lvl1pPr>
          </a:lstStyle>
          <a:p>
            <a:r>
              <a:rPr lang="en-US"/>
              <a:t>Click to edit Master title style</a:t>
            </a:r>
            <a:endParaRPr/>
          </a:p>
        </p:txBody>
      </p:sp>
      <p:sp>
        <p:nvSpPr>
          <p:cNvPr id="3" name="Content Placeholder 2"/>
          <p:cNvSpPr>
            <a:spLocks noGrp="1"/>
          </p:cNvSpPr>
          <p:nvPr>
            <p:ph idx="1"/>
          </p:nvPr>
        </p:nvSpPr>
        <p:spPr>
          <a:xfrm>
            <a:off x="5865813" y="533400"/>
            <a:ext cx="5867400"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0F0CCD59-39B8-440C-A567-C9EC7A44C00A}" type="datetime1">
              <a:rPr lang="en-US" smtClean="0"/>
              <a:t>5/10/2017</a:t>
            </a:fld>
            <a:endParaRPr lang="en-US" dirty="0"/>
          </a:p>
        </p:txBody>
      </p:sp>
      <p:sp>
        <p:nvSpPr>
          <p:cNvPr id="7" name="Slide Number Placeholder 6"/>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100083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Autofit/>
          </a:bodyPr>
          <a:lstStyle>
            <a:lvl1pPr algn="l">
              <a:defRPr sz="3600" b="1"/>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5865812" y="533400"/>
            <a:ext cx="5780173" cy="5791200"/>
          </a:xfrm>
          <a:ln w="50800">
            <a:solidFill>
              <a:schemeClr val="tx1">
                <a:lumMod val="65000"/>
                <a:lumOff val="35000"/>
              </a:schemeClr>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572858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0E90461F-3171-4971-AD80-4E083182BD5B}" type="datetime1">
              <a:rPr lang="en-US" smtClean="0"/>
              <a:t>5/10/2017</a:t>
            </a:fld>
            <a:endParaRPr lang="en-US" dirty="0"/>
          </a:p>
        </p:txBody>
      </p:sp>
      <p:sp>
        <p:nvSpPr>
          <p:cNvPr id="6" name="Slide Number Placeholder 5"/>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2841477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61412" y="533400"/>
            <a:ext cx="2362201"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065213" y="533400"/>
            <a:ext cx="7467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DB28C666-4B7F-4C75-BCDC-9727AC9287D0}" type="datetime1">
              <a:rPr lang="en-US" smtClean="0"/>
              <a:t>5/10/2017</a:t>
            </a:fld>
            <a:endParaRPr lang="en-US" dirty="0"/>
          </a:p>
        </p:txBody>
      </p:sp>
      <p:sp>
        <p:nvSpPr>
          <p:cNvPr id="6" name="Slide Number Placeholder 5"/>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2135436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auto">
          <a:xfrm>
            <a:off x="1065212" y="533400"/>
            <a:ext cx="8686801" cy="1066800"/>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065212" y="1828800"/>
            <a:ext cx="8686801" cy="4191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3"/>
          </p:nvPr>
        </p:nvSpPr>
        <p:spPr>
          <a:xfrm>
            <a:off x="1065213" y="6155267"/>
            <a:ext cx="5653087" cy="273049"/>
          </a:xfrm>
          <a:prstGeom prst="rect">
            <a:avLst/>
          </a:prstGeom>
        </p:spPr>
        <p:txBody>
          <a:bodyPr vert="horz" lIns="91440" tIns="45720" rIns="91440" bIns="45720" rtlCol="0" anchor="ctr"/>
          <a:lstStyle>
            <a:lvl1pPr algn="l">
              <a:defRPr sz="1100">
                <a:solidFill>
                  <a:schemeClr val="tx1"/>
                </a:solidFill>
              </a:defRPr>
            </a:lvl1pPr>
          </a:lstStyle>
          <a:p>
            <a:r>
              <a:rPr lang="en-US" dirty="0"/>
              <a:t>Add a footer</a:t>
            </a:r>
          </a:p>
        </p:txBody>
      </p:sp>
      <p:sp>
        <p:nvSpPr>
          <p:cNvPr id="4" name="Date Placeholder 3"/>
          <p:cNvSpPr>
            <a:spLocks noGrp="1"/>
          </p:cNvSpPr>
          <p:nvPr>
            <p:ph type="dt" sz="half" idx="2"/>
          </p:nvPr>
        </p:nvSpPr>
        <p:spPr>
          <a:xfrm>
            <a:off x="6932612" y="6155267"/>
            <a:ext cx="1371600" cy="273049"/>
          </a:xfrm>
          <a:prstGeom prst="rect">
            <a:avLst/>
          </a:prstGeom>
        </p:spPr>
        <p:txBody>
          <a:bodyPr vert="horz" lIns="91440" tIns="45720" rIns="91440" bIns="45720" rtlCol="0" anchor="ctr"/>
          <a:lstStyle>
            <a:lvl1pPr algn="r">
              <a:defRPr sz="1100">
                <a:solidFill>
                  <a:schemeClr val="tx1"/>
                </a:solidFill>
              </a:defRPr>
            </a:lvl1pPr>
          </a:lstStyle>
          <a:p>
            <a:fld id="{30DECE20-6893-4F49-9721-E7A346C1FF90}" type="datetime1">
              <a:rPr lang="en-US" smtClean="0"/>
              <a:t>5/10/2017</a:t>
            </a:fld>
            <a:endParaRPr lang="en-US" dirty="0"/>
          </a:p>
        </p:txBody>
      </p:sp>
      <p:sp>
        <p:nvSpPr>
          <p:cNvPr id="6" name="Slide Number Placeholder 5"/>
          <p:cNvSpPr>
            <a:spLocks noGrp="1"/>
          </p:cNvSpPr>
          <p:nvPr>
            <p:ph type="sldNum" sz="quarter" idx="4"/>
          </p:nvPr>
        </p:nvSpPr>
        <p:spPr>
          <a:xfrm>
            <a:off x="8532812" y="6155267"/>
            <a:ext cx="1219201" cy="273049"/>
          </a:xfrm>
          <a:prstGeom prst="rect">
            <a:avLst/>
          </a:prstGeom>
        </p:spPr>
        <p:txBody>
          <a:bodyPr vert="horz" lIns="91440" tIns="45720" rIns="91440" bIns="45720" rtlCol="0" anchor="ctr"/>
          <a:lstStyle>
            <a:lvl1pPr algn="r">
              <a:defRPr sz="1100">
                <a:solidFill>
                  <a:schemeClr val="tx1"/>
                </a:solidFill>
              </a:defRPr>
            </a:lvl1pPr>
          </a:lstStyle>
          <a:p>
            <a:fld id="{AAEAE4A8-A6E5-453E-B946-FB774B73F48C}" type="slidenum">
              <a:rPr lang="en-US" smtClean="0"/>
              <a:pPr/>
              <a:t>‹#›</a:t>
            </a:fld>
            <a:endParaRPr lang="en-US" dirty="0"/>
          </a:p>
        </p:txBody>
      </p:sp>
    </p:spTree>
    <p:extLst>
      <p:ext uri="{BB962C8B-B14F-4D97-AF65-F5344CB8AC3E}">
        <p14:creationId xmlns:p14="http://schemas.microsoft.com/office/powerpoint/2010/main" val="13276704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80000"/>
        </a:lnSpc>
        <a:spcBef>
          <a:spcPct val="0"/>
        </a:spcBef>
        <a:buNone/>
        <a:defRPr sz="3600" b="1" kern="1200">
          <a:solidFill>
            <a:schemeClr val="accent1"/>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lumMod val="65000"/>
            <a:lumOff val="35000"/>
          </a:schemeClr>
        </a:buClr>
        <a:buSzPct val="8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tx1">
            <a:lumMod val="65000"/>
            <a:lumOff val="35000"/>
          </a:schemeClr>
        </a:buClr>
        <a:buSzPct val="80000"/>
        <a:buFont typeface="Arial" pitchFamily="34" charset="0"/>
        <a:buChar char="•"/>
        <a:defRPr sz="1800" kern="1200">
          <a:solidFill>
            <a:schemeClr val="tx1"/>
          </a:solidFill>
          <a:latin typeface="+mn-lt"/>
          <a:ea typeface="+mn-ea"/>
          <a:cs typeface="+mn-cs"/>
        </a:defRPr>
      </a:lvl2pPr>
      <a:lvl3pPr marL="77724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600" kern="1200">
          <a:solidFill>
            <a:schemeClr val="tx1"/>
          </a:solidFill>
          <a:latin typeface="+mn-lt"/>
          <a:ea typeface="+mn-ea"/>
          <a:cs typeface="+mn-cs"/>
        </a:defRPr>
      </a:lvl3pPr>
      <a:lvl4pPr marL="96012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solidFill>
          <a:latin typeface="+mn-lt"/>
          <a:ea typeface="+mn-ea"/>
          <a:cs typeface="+mn-cs"/>
        </a:defRPr>
      </a:lvl4pPr>
      <a:lvl5pPr marL="1097280" indent="-13716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solidFill>
          <a:latin typeface="+mn-lt"/>
          <a:ea typeface="+mn-ea"/>
          <a:cs typeface="+mn-cs"/>
        </a:defRPr>
      </a:lvl5pPr>
      <a:lvl6pPr marL="123444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6pPr>
      <a:lvl7pPr marL="137160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7pPr>
      <a:lvl8pPr marL="150876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8pPr>
      <a:lvl9pPr marL="164592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065214" y="533400"/>
            <a:ext cx="7772398" cy="2743200"/>
          </a:xfrm>
        </p:spPr>
        <p:txBody>
          <a:bodyPr>
            <a:normAutofit/>
          </a:bodyPr>
          <a:lstStyle/>
          <a:p>
            <a:r>
              <a:rPr lang="en-US" sz="2800" dirty="0"/>
              <a:t>A Performance Measure Framework for the Cost-Effectiveness of Medicare Provider Outreach and Education Activities</a:t>
            </a:r>
          </a:p>
        </p:txBody>
      </p:sp>
      <p:sp>
        <p:nvSpPr>
          <p:cNvPr id="3" name="Content Placeholder 2"/>
          <p:cNvSpPr>
            <a:spLocks noGrp="1"/>
          </p:cNvSpPr>
          <p:nvPr>
            <p:ph type="subTitle" idx="1"/>
          </p:nvPr>
        </p:nvSpPr>
        <p:spPr/>
        <p:txBody>
          <a:bodyPr/>
          <a:lstStyle/>
          <a:p>
            <a:r>
              <a:rPr lang="en-US" dirty="0"/>
              <a:t>Luke Patterson</a:t>
            </a:r>
          </a:p>
          <a:p>
            <a:endParaRPr lang="en-US" dirty="0"/>
          </a:p>
        </p:txBody>
      </p:sp>
    </p:spTree>
    <p:extLst>
      <p:ext uri="{BB962C8B-B14F-4D97-AF65-F5344CB8AC3E}">
        <p14:creationId xmlns:p14="http://schemas.microsoft.com/office/powerpoint/2010/main" val="3658128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Background</a:t>
            </a:r>
          </a:p>
        </p:txBody>
      </p:sp>
      <p:sp>
        <p:nvSpPr>
          <p:cNvPr id="3" name="Content Placeholder 2"/>
          <p:cNvSpPr>
            <a:spLocks noGrp="1"/>
          </p:cNvSpPr>
          <p:nvPr>
            <p:ph idx="1"/>
          </p:nvPr>
        </p:nvSpPr>
        <p:spPr/>
        <p:txBody>
          <a:bodyPr>
            <a:normAutofit/>
          </a:bodyPr>
          <a:lstStyle/>
          <a:p>
            <a:r>
              <a:rPr lang="en-US" dirty="0"/>
              <a:t>Purpose of provider outreach and education (POE): Reduce overall CERT error rate </a:t>
            </a:r>
          </a:p>
          <a:p>
            <a:r>
              <a:rPr lang="en-US" dirty="0"/>
              <a:t>Done through education of provider staff</a:t>
            </a:r>
          </a:p>
          <a:p>
            <a:pPr lvl="1"/>
            <a:r>
              <a:rPr lang="en-US" dirty="0"/>
              <a:t>Common claims errors </a:t>
            </a:r>
          </a:p>
          <a:p>
            <a:pPr lvl="1"/>
            <a:r>
              <a:rPr lang="en-US" dirty="0"/>
              <a:t>Targeted outreach and training</a:t>
            </a:r>
          </a:p>
          <a:p>
            <a:pPr lvl="1"/>
            <a:r>
              <a:rPr lang="en-US" dirty="0"/>
              <a:t>General education on aspects of Medicare</a:t>
            </a:r>
          </a:p>
          <a:p>
            <a:r>
              <a:rPr lang="en-US" dirty="0"/>
              <a:t>Can cover broad topics, target specific types of errors, or specific providers incurring errors</a:t>
            </a:r>
          </a:p>
          <a:p>
            <a:pPr lvl="1"/>
            <a:endParaRPr lang="en-US" dirty="0"/>
          </a:p>
          <a:p>
            <a:pPr lvl="1"/>
            <a:endParaRPr lang="en-US" dirty="0"/>
          </a:p>
          <a:p>
            <a:pPr lvl="1"/>
            <a:endParaRPr lang="en-US" dirty="0"/>
          </a:p>
        </p:txBody>
      </p:sp>
      <p:sp>
        <p:nvSpPr>
          <p:cNvPr id="4" name="Slide Number Placeholder 3"/>
          <p:cNvSpPr>
            <a:spLocks noGrp="1"/>
          </p:cNvSpPr>
          <p:nvPr>
            <p:ph type="sldNum" sz="quarter" idx="12"/>
          </p:nvPr>
        </p:nvSpPr>
        <p:spPr/>
        <p:txBody>
          <a:bodyPr/>
          <a:lstStyle/>
          <a:p>
            <a:fld id="{AAEAE4A8-A6E5-453E-B946-FB774B73F48C}" type="slidenum">
              <a:rPr lang="en-US" smtClean="0"/>
              <a:t>2</a:t>
            </a:fld>
            <a:endParaRPr lang="en-US" dirty="0"/>
          </a:p>
        </p:txBody>
      </p:sp>
    </p:spTree>
    <p:extLst>
      <p:ext uri="{BB962C8B-B14F-4D97-AF65-F5344CB8AC3E}">
        <p14:creationId xmlns:p14="http://schemas.microsoft.com/office/powerpoint/2010/main" val="273168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Background</a:t>
            </a:r>
          </a:p>
        </p:txBody>
      </p:sp>
      <p:sp>
        <p:nvSpPr>
          <p:cNvPr id="3" name="Content Placeholder 2"/>
          <p:cNvSpPr>
            <a:spLocks noGrp="1"/>
          </p:cNvSpPr>
          <p:nvPr>
            <p:ph idx="1"/>
          </p:nvPr>
        </p:nvSpPr>
        <p:spPr/>
        <p:txBody>
          <a:bodyPr>
            <a:normAutofit/>
          </a:bodyPr>
          <a:lstStyle/>
          <a:p>
            <a:r>
              <a:rPr lang="en-US" dirty="0"/>
              <a:t>Administered by Medicare Administrative Contractors (MACs) via many different modes, including:</a:t>
            </a:r>
          </a:p>
          <a:p>
            <a:pPr lvl="1"/>
            <a:r>
              <a:rPr lang="en-US" dirty="0"/>
              <a:t>Web-based training sessions</a:t>
            </a:r>
          </a:p>
          <a:p>
            <a:pPr lvl="1"/>
            <a:r>
              <a:rPr lang="en-US" dirty="0"/>
              <a:t>Help hotlines and Interactive Voice Response lines</a:t>
            </a:r>
          </a:p>
          <a:p>
            <a:pPr lvl="1"/>
            <a:r>
              <a:rPr lang="en-US" dirty="0"/>
              <a:t>Face-to-face instruction</a:t>
            </a:r>
          </a:p>
          <a:p>
            <a:pPr lvl="1"/>
            <a:r>
              <a:rPr lang="en-US" dirty="0"/>
              <a:t>Print and digital informational materials</a:t>
            </a:r>
          </a:p>
          <a:p>
            <a:pPr lvl="1"/>
            <a:r>
              <a:rPr lang="en-US" dirty="0"/>
              <a:t>Presentations</a:t>
            </a:r>
          </a:p>
          <a:p>
            <a:pPr lvl="1"/>
            <a:r>
              <a:rPr lang="en-US" dirty="0"/>
              <a:t>Podcasts</a:t>
            </a:r>
          </a:p>
          <a:p>
            <a:r>
              <a:rPr lang="en-US" dirty="0"/>
              <a:t>Little cost effectiveness and performance data is available.</a:t>
            </a:r>
          </a:p>
          <a:p>
            <a:pPr lvl="1"/>
            <a:endParaRPr lang="en-US" dirty="0"/>
          </a:p>
          <a:p>
            <a:pPr lvl="1"/>
            <a:endParaRPr lang="en-US" dirty="0"/>
          </a:p>
        </p:txBody>
      </p:sp>
      <p:sp>
        <p:nvSpPr>
          <p:cNvPr id="4" name="Slide Number Placeholder 3"/>
          <p:cNvSpPr>
            <a:spLocks noGrp="1"/>
          </p:cNvSpPr>
          <p:nvPr>
            <p:ph type="sldNum" sz="quarter" idx="12"/>
          </p:nvPr>
        </p:nvSpPr>
        <p:spPr/>
        <p:txBody>
          <a:bodyPr/>
          <a:lstStyle/>
          <a:p>
            <a:fld id="{AAEAE4A8-A6E5-453E-B946-FB774B73F48C}" type="slidenum">
              <a:rPr lang="en-US" smtClean="0"/>
              <a:t>3</a:t>
            </a:fld>
            <a:endParaRPr lang="en-US" dirty="0"/>
          </a:p>
        </p:txBody>
      </p:sp>
    </p:spTree>
    <p:extLst>
      <p:ext uri="{BB962C8B-B14F-4D97-AF65-F5344CB8AC3E}">
        <p14:creationId xmlns:p14="http://schemas.microsoft.com/office/powerpoint/2010/main" val="3764580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p:txBody>
          <a:bodyPr/>
          <a:lstStyle/>
          <a:p>
            <a:r>
              <a:rPr lang="en-US" dirty="0"/>
              <a:t>Purpose: Assess how to measure performance and cost effectiveness of POE activities.</a:t>
            </a:r>
          </a:p>
          <a:p>
            <a:r>
              <a:rPr lang="en-US" dirty="0"/>
              <a:t>Research Questions:</a:t>
            </a:r>
          </a:p>
          <a:p>
            <a:pPr lvl="1"/>
            <a:r>
              <a:rPr lang="en-US" dirty="0"/>
              <a:t>How can performance and cost-effectiveness of MAC-provided outreach and education be quantifiably measured?</a:t>
            </a:r>
          </a:p>
          <a:p>
            <a:pPr lvl="1"/>
            <a:r>
              <a:rPr lang="en-US" dirty="0"/>
              <a:t>What current feedback and monitoring systems are currently in place to measure outreach and education performance?</a:t>
            </a:r>
          </a:p>
          <a:p>
            <a:pPr lvl="1"/>
            <a:r>
              <a:rPr lang="en-US" dirty="0"/>
              <a:t>What changes to data collection and reporting requirements can be made to the current system to allow for the construction of performance measures?</a:t>
            </a:r>
          </a:p>
          <a:p>
            <a:endParaRPr lang="en-US" dirty="0"/>
          </a:p>
        </p:txBody>
      </p:sp>
      <p:sp>
        <p:nvSpPr>
          <p:cNvPr id="4" name="Slide Number Placeholder 3"/>
          <p:cNvSpPr>
            <a:spLocks noGrp="1"/>
          </p:cNvSpPr>
          <p:nvPr>
            <p:ph type="sldNum" sz="quarter" idx="12"/>
          </p:nvPr>
        </p:nvSpPr>
        <p:spPr/>
        <p:txBody>
          <a:bodyPr/>
          <a:lstStyle/>
          <a:p>
            <a:fld id="{AAEAE4A8-A6E5-453E-B946-FB774B73F48C}" type="slidenum">
              <a:rPr lang="en-US" smtClean="0"/>
              <a:t>4</a:t>
            </a:fld>
            <a:endParaRPr lang="en-US" dirty="0"/>
          </a:p>
        </p:txBody>
      </p:sp>
    </p:spTree>
    <p:extLst>
      <p:ext uri="{BB962C8B-B14F-4D97-AF65-F5344CB8AC3E}">
        <p14:creationId xmlns:p14="http://schemas.microsoft.com/office/powerpoint/2010/main" val="4259246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Methodology</a:t>
            </a:r>
          </a:p>
        </p:txBody>
      </p:sp>
      <p:sp>
        <p:nvSpPr>
          <p:cNvPr id="3" name="Content Placeholder 2"/>
          <p:cNvSpPr>
            <a:spLocks noGrp="1"/>
          </p:cNvSpPr>
          <p:nvPr>
            <p:ph idx="1"/>
          </p:nvPr>
        </p:nvSpPr>
        <p:spPr/>
        <p:txBody>
          <a:bodyPr/>
          <a:lstStyle/>
          <a:p>
            <a:r>
              <a:rPr lang="en-US" dirty="0"/>
              <a:t>Gather data through:</a:t>
            </a:r>
          </a:p>
          <a:p>
            <a:pPr lvl="1"/>
            <a:r>
              <a:rPr lang="en-US" dirty="0"/>
              <a:t>Interviews with CMS staff/MAC staff</a:t>
            </a:r>
          </a:p>
          <a:p>
            <a:pPr lvl="1"/>
            <a:r>
              <a:rPr lang="en-US" dirty="0"/>
              <a:t>Literature review on similar public performance measurement efforts </a:t>
            </a:r>
          </a:p>
          <a:p>
            <a:pPr lvl="1"/>
            <a:r>
              <a:rPr lang="en-US" dirty="0"/>
              <a:t>Document and data review of relevant POE materials</a:t>
            </a:r>
          </a:p>
          <a:p>
            <a:r>
              <a:rPr lang="en-US" dirty="0"/>
              <a:t>Apply and adapted recommendations from a project from my job to develop a performance measures framework for POE</a:t>
            </a:r>
          </a:p>
          <a:p>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2"/>
          </p:nvPr>
        </p:nvSpPr>
        <p:spPr/>
        <p:txBody>
          <a:bodyPr/>
          <a:lstStyle/>
          <a:p>
            <a:fld id="{AAEAE4A8-A6E5-453E-B946-FB774B73F48C}" type="slidenum">
              <a:rPr lang="en-US" smtClean="0"/>
              <a:t>5</a:t>
            </a:fld>
            <a:endParaRPr lang="en-US" dirty="0"/>
          </a:p>
        </p:txBody>
      </p:sp>
    </p:spTree>
    <p:extLst>
      <p:ext uri="{BB962C8B-B14F-4D97-AF65-F5344CB8AC3E}">
        <p14:creationId xmlns:p14="http://schemas.microsoft.com/office/powerpoint/2010/main" val="2080881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533400"/>
            <a:ext cx="8686801" cy="1066800"/>
          </a:xfrm>
        </p:spPr>
        <p:txBody>
          <a:bodyPr/>
          <a:lstStyle/>
          <a:p>
            <a:r>
              <a:rPr lang="en-US" dirty="0"/>
              <a:t>POE Logic Model</a:t>
            </a:r>
          </a:p>
        </p:txBody>
      </p:sp>
      <p:sp>
        <p:nvSpPr>
          <p:cNvPr id="6" name="Rectangle 5"/>
          <p:cNvSpPr/>
          <p:nvPr/>
        </p:nvSpPr>
        <p:spPr>
          <a:xfrm>
            <a:off x="763586" y="2514600"/>
            <a:ext cx="1371600" cy="4114800"/>
          </a:xfrm>
          <a:prstGeom prst="rect">
            <a:avLst/>
          </a:prstGeom>
          <a:ln/>
        </p:spPr>
        <p:style>
          <a:lnRef idx="2">
            <a:schemeClr val="dk1"/>
          </a:lnRef>
          <a:fillRef idx="1">
            <a:schemeClr val="lt1"/>
          </a:fillRef>
          <a:effectRef idx="0">
            <a:schemeClr val="dk1"/>
          </a:effectRef>
          <a:fontRef idx="minor">
            <a:schemeClr val="dk1"/>
          </a:fontRef>
        </p:style>
        <p:txBody>
          <a:bodyPr rtlCol="0" anchor="t"/>
          <a:lstStyle/>
          <a:p>
            <a:r>
              <a:rPr lang="en-US" sz="1400" dirty="0"/>
              <a:t>- Medical providers face a complex billing process for Medicare</a:t>
            </a:r>
          </a:p>
          <a:p>
            <a:endParaRPr lang="en-US" sz="1400" dirty="0"/>
          </a:p>
          <a:p>
            <a:r>
              <a:rPr lang="en-US" sz="1400" dirty="0"/>
              <a:t>- As a result, a considerable number of Medicare claims errors occur</a:t>
            </a:r>
          </a:p>
        </p:txBody>
      </p:sp>
      <p:sp>
        <p:nvSpPr>
          <p:cNvPr id="7" name="Rectangle 6"/>
          <p:cNvSpPr/>
          <p:nvPr/>
        </p:nvSpPr>
        <p:spPr>
          <a:xfrm>
            <a:off x="760412" y="1752600"/>
            <a:ext cx="1374774" cy="762000"/>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Problem Specification</a:t>
            </a:r>
          </a:p>
        </p:txBody>
      </p:sp>
      <p:sp>
        <p:nvSpPr>
          <p:cNvPr id="9" name="Rectangle 8"/>
          <p:cNvSpPr/>
          <p:nvPr/>
        </p:nvSpPr>
        <p:spPr>
          <a:xfrm>
            <a:off x="2516186" y="1752600"/>
            <a:ext cx="1368275" cy="762000"/>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Program Theory/ Design</a:t>
            </a:r>
          </a:p>
        </p:txBody>
      </p:sp>
      <p:sp>
        <p:nvSpPr>
          <p:cNvPr id="11" name="Rectangle 10"/>
          <p:cNvSpPr/>
          <p:nvPr/>
        </p:nvSpPr>
        <p:spPr>
          <a:xfrm>
            <a:off x="4268786" y="1752600"/>
            <a:ext cx="1368275" cy="762000"/>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Inputs/ Activities</a:t>
            </a:r>
          </a:p>
        </p:txBody>
      </p:sp>
      <p:sp>
        <p:nvSpPr>
          <p:cNvPr id="13" name="Rectangle 12"/>
          <p:cNvSpPr/>
          <p:nvPr/>
        </p:nvSpPr>
        <p:spPr>
          <a:xfrm>
            <a:off x="6021386" y="1752600"/>
            <a:ext cx="1368275" cy="762000"/>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Outputs</a:t>
            </a:r>
          </a:p>
        </p:txBody>
      </p:sp>
      <p:sp>
        <p:nvSpPr>
          <p:cNvPr id="14" name="Rectangle 13"/>
          <p:cNvSpPr/>
          <p:nvPr/>
        </p:nvSpPr>
        <p:spPr>
          <a:xfrm>
            <a:off x="2512861" y="2514600"/>
            <a:ext cx="1371600" cy="4114800"/>
          </a:xfrm>
          <a:prstGeom prst="rect">
            <a:avLst/>
          </a:prstGeom>
          <a:ln/>
        </p:spPr>
        <p:style>
          <a:lnRef idx="2">
            <a:schemeClr val="dk1"/>
          </a:lnRef>
          <a:fillRef idx="1">
            <a:schemeClr val="lt1"/>
          </a:fillRef>
          <a:effectRef idx="0">
            <a:schemeClr val="dk1"/>
          </a:effectRef>
          <a:fontRef idx="minor">
            <a:schemeClr val="dk1"/>
          </a:fontRef>
        </p:style>
        <p:txBody>
          <a:bodyPr rtlCol="0" anchor="t"/>
          <a:lstStyle/>
          <a:p>
            <a:r>
              <a:rPr lang="en-US" sz="1400" dirty="0"/>
              <a:t>- To prevent these errors, MACs provide POE to educate providers on avoiding errors</a:t>
            </a:r>
          </a:p>
        </p:txBody>
      </p:sp>
      <p:sp>
        <p:nvSpPr>
          <p:cNvPr id="15" name="Rectangle 14"/>
          <p:cNvSpPr/>
          <p:nvPr/>
        </p:nvSpPr>
        <p:spPr>
          <a:xfrm>
            <a:off x="4268786" y="2514600"/>
            <a:ext cx="1371600" cy="4114800"/>
          </a:xfrm>
          <a:prstGeom prst="rect">
            <a:avLst/>
          </a:prstGeom>
          <a:ln/>
        </p:spPr>
        <p:style>
          <a:lnRef idx="2">
            <a:schemeClr val="dk1"/>
          </a:lnRef>
          <a:fillRef idx="1">
            <a:schemeClr val="lt1"/>
          </a:fillRef>
          <a:effectRef idx="0">
            <a:schemeClr val="dk1"/>
          </a:effectRef>
          <a:fontRef idx="minor">
            <a:schemeClr val="dk1"/>
          </a:fontRef>
        </p:style>
        <p:txBody>
          <a:bodyPr rtlCol="0" anchor="t"/>
          <a:lstStyle/>
          <a:p>
            <a:r>
              <a:rPr lang="en-US" sz="1400" dirty="0"/>
              <a:t>-MAC staff time</a:t>
            </a:r>
          </a:p>
          <a:p>
            <a:endParaRPr lang="en-US" sz="1400" dirty="0"/>
          </a:p>
          <a:p>
            <a:r>
              <a:rPr lang="en-US" sz="1400" dirty="0"/>
              <a:t>- MAC training resources </a:t>
            </a:r>
          </a:p>
          <a:p>
            <a:endParaRPr lang="en-US" sz="1400" dirty="0"/>
          </a:p>
          <a:p>
            <a:r>
              <a:rPr lang="en-US" sz="1400" dirty="0"/>
              <a:t>- Provider staff time</a:t>
            </a:r>
          </a:p>
          <a:p>
            <a:endParaRPr lang="en-US" sz="1400" dirty="0"/>
          </a:p>
          <a:p>
            <a:r>
              <a:rPr lang="en-US" sz="1400" dirty="0"/>
              <a:t>- POE facilitation technology (webinars, websites, hotlines, etc.)</a:t>
            </a:r>
          </a:p>
          <a:p>
            <a:endParaRPr lang="en-US" sz="1400" dirty="0"/>
          </a:p>
        </p:txBody>
      </p:sp>
      <p:sp>
        <p:nvSpPr>
          <p:cNvPr id="16" name="Rectangle 15"/>
          <p:cNvSpPr/>
          <p:nvPr/>
        </p:nvSpPr>
        <p:spPr>
          <a:xfrm>
            <a:off x="6021386" y="2527300"/>
            <a:ext cx="1371600" cy="4114800"/>
          </a:xfrm>
          <a:prstGeom prst="rect">
            <a:avLst/>
          </a:prstGeom>
          <a:ln/>
        </p:spPr>
        <p:style>
          <a:lnRef idx="2">
            <a:schemeClr val="dk1"/>
          </a:lnRef>
          <a:fillRef idx="1">
            <a:schemeClr val="lt1"/>
          </a:fillRef>
          <a:effectRef idx="0">
            <a:schemeClr val="dk1"/>
          </a:effectRef>
          <a:fontRef idx="minor">
            <a:schemeClr val="dk1"/>
          </a:fontRef>
        </p:style>
        <p:txBody>
          <a:bodyPr rtlCol="0" anchor="t"/>
          <a:lstStyle/>
          <a:p>
            <a:r>
              <a:rPr lang="en-US" sz="1400" dirty="0"/>
              <a:t>-Number of training sessions held</a:t>
            </a:r>
          </a:p>
          <a:p>
            <a:endParaRPr lang="en-US" sz="1400" dirty="0"/>
          </a:p>
          <a:p>
            <a:r>
              <a:rPr lang="en-US" sz="1400" dirty="0"/>
              <a:t>-Number of materials produced/ material views</a:t>
            </a:r>
          </a:p>
          <a:p>
            <a:endParaRPr lang="en-US" sz="1400" dirty="0"/>
          </a:p>
          <a:p>
            <a:r>
              <a:rPr lang="en-US" sz="1400" dirty="0"/>
              <a:t>-Number of phone calls into IVR/CSRs</a:t>
            </a:r>
            <a:endParaRPr lang="en-US" sz="1100" dirty="0"/>
          </a:p>
        </p:txBody>
      </p:sp>
      <p:sp>
        <p:nvSpPr>
          <p:cNvPr id="17" name="Rectangle 16"/>
          <p:cNvSpPr/>
          <p:nvPr/>
        </p:nvSpPr>
        <p:spPr>
          <a:xfrm>
            <a:off x="7770661" y="1746380"/>
            <a:ext cx="1368275" cy="762000"/>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Outcomes</a:t>
            </a:r>
          </a:p>
        </p:txBody>
      </p:sp>
      <p:sp>
        <p:nvSpPr>
          <p:cNvPr id="18" name="Rectangle 17"/>
          <p:cNvSpPr/>
          <p:nvPr/>
        </p:nvSpPr>
        <p:spPr>
          <a:xfrm>
            <a:off x="7770661" y="2514600"/>
            <a:ext cx="1371600" cy="4114800"/>
          </a:xfrm>
          <a:prstGeom prst="rect">
            <a:avLst/>
          </a:prstGeom>
          <a:ln/>
        </p:spPr>
        <p:style>
          <a:lnRef idx="2">
            <a:schemeClr val="dk1"/>
          </a:lnRef>
          <a:fillRef idx="1">
            <a:schemeClr val="lt1"/>
          </a:fillRef>
          <a:effectRef idx="0">
            <a:schemeClr val="dk1"/>
          </a:effectRef>
          <a:fontRef idx="minor">
            <a:schemeClr val="dk1"/>
          </a:fontRef>
        </p:style>
        <p:txBody>
          <a:bodyPr rtlCol="0" anchor="t"/>
          <a:lstStyle/>
          <a:p>
            <a:r>
              <a:rPr lang="en-US" sz="1400" dirty="0"/>
              <a:t>-Increased of knowledge of Medicare claim preparation and submission processes</a:t>
            </a:r>
          </a:p>
          <a:p>
            <a:endParaRPr lang="en-US" sz="1400" dirty="0"/>
          </a:p>
          <a:p>
            <a:r>
              <a:rPr lang="en-US" sz="1400" dirty="0"/>
              <a:t>-Increased ability to preemptively correct errors in claims </a:t>
            </a:r>
          </a:p>
          <a:p>
            <a:endParaRPr lang="en-US" sz="1200" dirty="0"/>
          </a:p>
          <a:p>
            <a:r>
              <a:rPr lang="en-US" sz="1400" dirty="0"/>
              <a:t>-Increased efficiency in submission of claims</a:t>
            </a:r>
            <a:endParaRPr lang="en-US" sz="1100" dirty="0"/>
          </a:p>
        </p:txBody>
      </p:sp>
      <p:sp>
        <p:nvSpPr>
          <p:cNvPr id="19" name="Rectangle 18"/>
          <p:cNvSpPr/>
          <p:nvPr/>
        </p:nvSpPr>
        <p:spPr>
          <a:xfrm>
            <a:off x="9516611" y="1752600"/>
            <a:ext cx="1368275" cy="762000"/>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Impacts</a:t>
            </a:r>
          </a:p>
        </p:txBody>
      </p:sp>
      <p:sp>
        <p:nvSpPr>
          <p:cNvPr id="20" name="Rectangle 19"/>
          <p:cNvSpPr/>
          <p:nvPr/>
        </p:nvSpPr>
        <p:spPr>
          <a:xfrm>
            <a:off x="9516611" y="2527300"/>
            <a:ext cx="1371600" cy="4114800"/>
          </a:xfrm>
          <a:prstGeom prst="rect">
            <a:avLst/>
          </a:prstGeom>
          <a:ln/>
        </p:spPr>
        <p:style>
          <a:lnRef idx="2">
            <a:schemeClr val="dk1"/>
          </a:lnRef>
          <a:fillRef idx="1">
            <a:schemeClr val="lt1"/>
          </a:fillRef>
          <a:effectRef idx="0">
            <a:schemeClr val="dk1"/>
          </a:effectRef>
          <a:fontRef idx="minor">
            <a:schemeClr val="dk1"/>
          </a:fontRef>
        </p:style>
        <p:txBody>
          <a:bodyPr rtlCol="0" anchor="t"/>
          <a:lstStyle/>
          <a:p>
            <a:r>
              <a:rPr lang="en-US" sz="1400" dirty="0"/>
              <a:t>-Decreased CERT error rates</a:t>
            </a:r>
          </a:p>
          <a:p>
            <a:endParaRPr lang="en-US" sz="1400" dirty="0"/>
          </a:p>
          <a:p>
            <a:r>
              <a:rPr lang="en-US" sz="1400" dirty="0"/>
              <a:t>-Decreased claims processing time</a:t>
            </a:r>
          </a:p>
        </p:txBody>
      </p:sp>
      <p:cxnSp>
        <p:nvCxnSpPr>
          <p:cNvPr id="24" name="Straight Arrow Connector 23"/>
          <p:cNvCxnSpPr>
            <a:stCxn id="7" idx="3"/>
            <a:endCxn id="9" idx="1"/>
          </p:cNvCxnSpPr>
          <p:nvPr/>
        </p:nvCxnSpPr>
        <p:spPr>
          <a:xfrm>
            <a:off x="2135186" y="2133600"/>
            <a:ext cx="381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3887786" y="2133600"/>
            <a:ext cx="381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5640386" y="2133600"/>
            <a:ext cx="381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7389661" y="2142931"/>
            <a:ext cx="381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9135611" y="2142931"/>
            <a:ext cx="381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AAEAE4A8-A6E5-453E-B946-FB774B73F48C}" type="slidenum">
              <a:rPr lang="en-US" smtClean="0"/>
              <a:t>6</a:t>
            </a:fld>
            <a:endParaRPr lang="en-US" dirty="0"/>
          </a:p>
        </p:txBody>
      </p:sp>
    </p:spTree>
    <p:extLst>
      <p:ext uri="{BB962C8B-B14F-4D97-AF65-F5344CB8AC3E}">
        <p14:creationId xmlns:p14="http://schemas.microsoft.com/office/powerpoint/2010/main" val="2313769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Collection Findings</a:t>
            </a:r>
          </a:p>
        </p:txBody>
      </p:sp>
      <p:sp>
        <p:nvSpPr>
          <p:cNvPr id="3" name="Content Placeholder 2"/>
          <p:cNvSpPr>
            <a:spLocks noGrp="1"/>
          </p:cNvSpPr>
          <p:nvPr>
            <p:ph idx="1"/>
          </p:nvPr>
        </p:nvSpPr>
        <p:spPr/>
        <p:txBody>
          <a:bodyPr/>
          <a:lstStyle/>
          <a:p>
            <a:r>
              <a:rPr lang="en-US" dirty="0"/>
              <a:t>MACs provide a wide range of activities.</a:t>
            </a:r>
          </a:p>
          <a:p>
            <a:r>
              <a:rPr lang="en-US" dirty="0"/>
              <a:t>Some POE activities target a wide range of providers, others only a single type/provider.</a:t>
            </a:r>
          </a:p>
          <a:p>
            <a:r>
              <a:rPr lang="en-US" dirty="0"/>
              <a:t>Decisions on what POE offerings are data-driven.</a:t>
            </a:r>
          </a:p>
          <a:p>
            <a:r>
              <a:rPr lang="en-US" dirty="0"/>
              <a:t>Individualized POE is the most desired, but also the most expensive.</a:t>
            </a:r>
          </a:p>
          <a:p>
            <a:r>
              <a:rPr lang="en-US" dirty="0"/>
              <a:t>MACs already possess some internal metrics and feedback systems </a:t>
            </a:r>
          </a:p>
          <a:p>
            <a:r>
              <a:rPr lang="en-US" dirty="0"/>
              <a:t>Literature review: Other government agencies have done this kind of performance measurement.</a:t>
            </a:r>
          </a:p>
          <a:p>
            <a:pPr lvl="1"/>
            <a:endParaRPr lang="en-US" dirty="0"/>
          </a:p>
          <a:p>
            <a:pPr lvl="1"/>
            <a:endParaRPr lang="en-US" dirty="0"/>
          </a:p>
          <a:p>
            <a:pPr lvl="1"/>
            <a:endParaRPr lang="en-US" dirty="0"/>
          </a:p>
        </p:txBody>
      </p:sp>
      <p:sp>
        <p:nvSpPr>
          <p:cNvPr id="4" name="Slide Number Placeholder 3"/>
          <p:cNvSpPr>
            <a:spLocks noGrp="1"/>
          </p:cNvSpPr>
          <p:nvPr>
            <p:ph type="sldNum" sz="quarter" idx="12"/>
          </p:nvPr>
        </p:nvSpPr>
        <p:spPr/>
        <p:txBody>
          <a:bodyPr/>
          <a:lstStyle/>
          <a:p>
            <a:fld id="{AAEAE4A8-A6E5-453E-B946-FB774B73F48C}" type="slidenum">
              <a:rPr lang="en-US" smtClean="0"/>
              <a:t>7</a:t>
            </a:fld>
            <a:endParaRPr lang="en-US" dirty="0"/>
          </a:p>
        </p:txBody>
      </p:sp>
    </p:spTree>
    <p:extLst>
      <p:ext uri="{BB962C8B-B14F-4D97-AF65-F5344CB8AC3E}">
        <p14:creationId xmlns:p14="http://schemas.microsoft.com/office/powerpoint/2010/main" val="3338184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POE Performance Measure Framework</a:t>
            </a:r>
          </a:p>
        </p:txBody>
      </p:sp>
      <p:sp>
        <p:nvSpPr>
          <p:cNvPr id="5" name="Content Placeholder 4"/>
          <p:cNvSpPr>
            <a:spLocks noGrp="1"/>
          </p:cNvSpPr>
          <p:nvPr>
            <p:ph idx="1"/>
          </p:nvPr>
        </p:nvSpPr>
        <p:spPr/>
        <p:txBody>
          <a:bodyPr>
            <a:normAutofit fontScale="92500" lnSpcReduction="10000"/>
          </a:bodyPr>
          <a:lstStyle/>
          <a:p>
            <a:r>
              <a:rPr lang="en-US" dirty="0"/>
              <a:t>POE falls into the broader category of technical assistance (TA):</a:t>
            </a:r>
          </a:p>
          <a:p>
            <a:pPr lvl="1"/>
            <a:r>
              <a:rPr lang="en-US" dirty="0"/>
              <a:t>“Technical assistance is the process of providing targeted support to an organization with a development need or problem.” – </a:t>
            </a:r>
            <a:r>
              <a:rPr lang="en-US" dirty="0" err="1"/>
              <a:t>Fixson</a:t>
            </a:r>
            <a:r>
              <a:rPr lang="en-US" dirty="0"/>
              <a:t> et al (2005)</a:t>
            </a:r>
          </a:p>
          <a:p>
            <a:r>
              <a:rPr lang="en-US" dirty="0"/>
              <a:t>Adapted TA performance measures framework from a project from my job for U.S. Department of Labor. 7 steps:</a:t>
            </a:r>
          </a:p>
          <a:p>
            <a:pPr marL="708660" lvl="1" indent="-342900">
              <a:buFont typeface="+mj-lt"/>
              <a:buAutoNum type="arabicPeriod"/>
            </a:pPr>
            <a:r>
              <a:rPr lang="en-US" dirty="0"/>
              <a:t>Identify the TA initiatives to be measured.</a:t>
            </a:r>
          </a:p>
          <a:p>
            <a:pPr marL="708660" lvl="1" indent="-342900">
              <a:buFont typeface="+mj-lt"/>
              <a:buAutoNum type="arabicPeriod"/>
            </a:pPr>
            <a:r>
              <a:rPr lang="en-US" dirty="0"/>
              <a:t>Identify the desired outcomes of TA initiative(s) </a:t>
            </a:r>
          </a:p>
          <a:p>
            <a:pPr marL="708660" lvl="1" indent="-342900">
              <a:buFont typeface="+mj-lt"/>
              <a:buAutoNum type="arabicPeriod"/>
            </a:pPr>
            <a:r>
              <a:rPr lang="en-US" dirty="0"/>
              <a:t>Translate outcomes into cost effectiveness performance measures</a:t>
            </a:r>
          </a:p>
          <a:p>
            <a:pPr marL="708660" lvl="1" indent="-342900">
              <a:buFont typeface="+mj-lt"/>
              <a:buAutoNum type="arabicPeriod"/>
            </a:pPr>
            <a:r>
              <a:rPr lang="en-US" dirty="0"/>
              <a:t>Develop a baseline and target for each performance measure</a:t>
            </a:r>
          </a:p>
          <a:p>
            <a:pPr marL="708660" lvl="1" indent="-342900">
              <a:buFont typeface="+mj-lt"/>
              <a:buAutoNum type="arabicPeriod"/>
            </a:pPr>
            <a:r>
              <a:rPr lang="en-US" dirty="0"/>
              <a:t>Pilot-test and refine the performance measures</a:t>
            </a:r>
          </a:p>
          <a:p>
            <a:pPr marL="708660" lvl="1" indent="-342900">
              <a:buFont typeface="+mj-lt"/>
              <a:buAutoNum type="arabicPeriod"/>
            </a:pPr>
            <a:r>
              <a:rPr lang="en-US" dirty="0"/>
              <a:t>Implement performance measures at full-scale</a:t>
            </a:r>
          </a:p>
          <a:p>
            <a:pPr marL="708660" lvl="1" indent="-342900">
              <a:buFont typeface="+mj-lt"/>
              <a:buAutoNum type="arabicPeriod"/>
            </a:pPr>
            <a:r>
              <a:rPr lang="en-US" dirty="0"/>
              <a:t>Monitor TA initiative’s performance measures to assess whether targets have been met</a:t>
            </a:r>
          </a:p>
          <a:p>
            <a:pPr marL="708660" lvl="1" indent="-342900">
              <a:buFont typeface="+mj-lt"/>
              <a:buAutoNum type="arabicPeriod"/>
            </a:pPr>
            <a:endParaRPr lang="en-US" dirty="0"/>
          </a:p>
          <a:p>
            <a:pPr marL="708660" lvl="1" indent="-342900">
              <a:buFont typeface="+mj-lt"/>
              <a:buAutoNum type="arabicPeriod"/>
            </a:pPr>
            <a:endParaRPr lang="en-US" dirty="0"/>
          </a:p>
        </p:txBody>
      </p:sp>
      <p:sp>
        <p:nvSpPr>
          <p:cNvPr id="3" name="Slide Number Placeholder 2"/>
          <p:cNvSpPr>
            <a:spLocks noGrp="1"/>
          </p:cNvSpPr>
          <p:nvPr>
            <p:ph type="sldNum" sz="quarter" idx="12"/>
          </p:nvPr>
        </p:nvSpPr>
        <p:spPr/>
        <p:txBody>
          <a:bodyPr/>
          <a:lstStyle/>
          <a:p>
            <a:fld id="{AAEAE4A8-A6E5-453E-B946-FB774B73F48C}" type="slidenum">
              <a:rPr lang="en-US" smtClean="0"/>
              <a:t>8</a:t>
            </a:fld>
            <a:endParaRPr lang="en-US" dirty="0"/>
          </a:p>
        </p:txBody>
      </p:sp>
    </p:spTree>
    <p:extLst>
      <p:ext uri="{BB962C8B-B14F-4D97-AF65-F5344CB8AC3E}">
        <p14:creationId xmlns:p14="http://schemas.microsoft.com/office/powerpoint/2010/main" val="1102556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Cost Effectiveness</a:t>
            </a:r>
          </a:p>
        </p:txBody>
      </p:sp>
      <p:sp>
        <p:nvSpPr>
          <p:cNvPr id="3" name="Content Placeholder 2"/>
          <p:cNvSpPr>
            <a:spLocks noGrp="1"/>
          </p:cNvSpPr>
          <p:nvPr>
            <p:ph idx="1"/>
          </p:nvPr>
        </p:nvSpPr>
        <p:spPr/>
        <p:txBody>
          <a:bodyPr/>
          <a:lstStyle/>
          <a:p>
            <a:pPr marL="388620" indent="-342900"/>
            <a:r>
              <a:rPr lang="en-US" dirty="0"/>
              <a:t>Divide outcome in performance measure by cost of activities</a:t>
            </a:r>
          </a:p>
          <a:p>
            <a:pPr marL="708660" lvl="1" indent="-342900"/>
            <a:r>
              <a:rPr lang="en-US" dirty="0"/>
              <a:t>[X number of outcomes] were achieved per dollar spent on related POE activities</a:t>
            </a:r>
          </a:p>
          <a:p>
            <a:pPr marL="388620" indent="-342900"/>
            <a:r>
              <a:rPr lang="en-US" dirty="0"/>
              <a:t>May require more specific billing procedures for the cost of MAC POE activities</a:t>
            </a:r>
          </a:p>
          <a:p>
            <a:pPr marL="365760" lvl="1" indent="0">
              <a:buNone/>
            </a:pPr>
            <a:endParaRPr lang="en-US" dirty="0"/>
          </a:p>
          <a:p>
            <a:pPr marL="891540" lvl="2" indent="-342900"/>
            <a:endParaRPr lang="en-US" dirty="0"/>
          </a:p>
          <a:p>
            <a:pPr marL="891540" lvl="2" indent="-342900"/>
            <a:endParaRPr lang="en-US" dirty="0"/>
          </a:p>
          <a:p>
            <a:pPr marL="1074420" lvl="3" indent="-342900"/>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2"/>
          </p:nvPr>
        </p:nvSpPr>
        <p:spPr/>
        <p:txBody>
          <a:bodyPr/>
          <a:lstStyle/>
          <a:p>
            <a:fld id="{AAEAE4A8-A6E5-453E-B946-FB774B73F48C}" type="slidenum">
              <a:rPr lang="en-US" smtClean="0"/>
              <a:t>9</a:t>
            </a:fld>
            <a:endParaRPr lang="en-US" dirty="0"/>
          </a:p>
        </p:txBody>
      </p:sp>
    </p:spTree>
    <p:extLst>
      <p:ext uri="{BB962C8B-B14F-4D97-AF65-F5344CB8AC3E}">
        <p14:creationId xmlns:p14="http://schemas.microsoft.com/office/powerpoint/2010/main" val="1411074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POE Performance Measure Examples</a:t>
            </a:r>
          </a:p>
        </p:txBody>
      </p:sp>
      <p:sp>
        <p:nvSpPr>
          <p:cNvPr id="3" name="Content Placeholder 2"/>
          <p:cNvSpPr>
            <a:spLocks noGrp="1"/>
          </p:cNvSpPr>
          <p:nvPr>
            <p:ph idx="1"/>
          </p:nvPr>
        </p:nvSpPr>
        <p:spPr/>
        <p:txBody>
          <a:bodyPr/>
          <a:lstStyle/>
          <a:p>
            <a:pPr marL="388620" indent="-342900"/>
            <a:r>
              <a:rPr lang="en-US" dirty="0"/>
              <a:t>Provider-specific POE activities</a:t>
            </a:r>
          </a:p>
          <a:p>
            <a:pPr marL="1074420" lvl="3" indent="-342900"/>
            <a:endParaRPr lang="en-US" dirty="0"/>
          </a:p>
          <a:p>
            <a:pPr marL="1074420" lvl="3" indent="-342900">
              <a:buFont typeface="+mj-lt"/>
              <a:buAutoNum type="arabicPeriod" startAt="3"/>
            </a:pPr>
            <a:endParaRPr lang="en-US" dirty="0"/>
          </a:p>
          <a:p>
            <a:pPr marL="891540" lvl="2" indent="-342900"/>
            <a:endParaRPr lang="en-US" dirty="0"/>
          </a:p>
          <a:p>
            <a:pPr marL="891540" lvl="2" indent="-342900"/>
            <a:endParaRPr lang="en-US" dirty="0"/>
          </a:p>
          <a:p>
            <a:pPr marL="1074420" lvl="3" indent="-342900"/>
            <a:endParaRPr lang="en-US" dirty="0"/>
          </a:p>
          <a:p>
            <a:pPr lvl="1"/>
            <a:endParaRPr lang="en-US" dirty="0"/>
          </a:p>
          <a:p>
            <a:pPr lvl="1"/>
            <a:endParaRPr lang="en-US" dirty="0"/>
          </a:p>
          <a:p>
            <a:pPr lvl="1"/>
            <a:endParaRPr lang="en-US" dirty="0"/>
          </a:p>
        </p:txBody>
      </p:sp>
      <p:pic>
        <p:nvPicPr>
          <p:cNvPr id="4" name="Picture 3"/>
          <p:cNvPicPr/>
          <p:nvPr/>
        </p:nvPicPr>
        <p:blipFill>
          <a:blip r:embed="rId3"/>
          <a:stretch>
            <a:fillRect/>
          </a:stretch>
        </p:blipFill>
        <p:spPr>
          <a:xfrm>
            <a:off x="2132012" y="2362200"/>
            <a:ext cx="5943600" cy="3341370"/>
          </a:xfrm>
          <a:prstGeom prst="rect">
            <a:avLst/>
          </a:prstGeom>
        </p:spPr>
      </p:pic>
      <p:sp>
        <p:nvSpPr>
          <p:cNvPr id="5" name="Slide Number Placeholder 4"/>
          <p:cNvSpPr>
            <a:spLocks noGrp="1"/>
          </p:cNvSpPr>
          <p:nvPr>
            <p:ph type="sldNum" sz="quarter" idx="12"/>
          </p:nvPr>
        </p:nvSpPr>
        <p:spPr/>
        <p:txBody>
          <a:bodyPr/>
          <a:lstStyle/>
          <a:p>
            <a:fld id="{AAEAE4A8-A6E5-453E-B946-FB774B73F48C}" type="slidenum">
              <a:rPr lang="en-US" smtClean="0"/>
              <a:t>10</a:t>
            </a:fld>
            <a:endParaRPr lang="en-US" dirty="0"/>
          </a:p>
        </p:txBody>
      </p:sp>
    </p:spTree>
    <p:extLst>
      <p:ext uri="{BB962C8B-B14F-4D97-AF65-F5344CB8AC3E}">
        <p14:creationId xmlns:p14="http://schemas.microsoft.com/office/powerpoint/2010/main" val="1984996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POE Performance Measure Examples</a:t>
            </a:r>
          </a:p>
        </p:txBody>
      </p:sp>
      <p:sp>
        <p:nvSpPr>
          <p:cNvPr id="3" name="Content Placeholder 2"/>
          <p:cNvSpPr>
            <a:spLocks noGrp="1"/>
          </p:cNvSpPr>
          <p:nvPr>
            <p:ph idx="1"/>
          </p:nvPr>
        </p:nvSpPr>
        <p:spPr/>
        <p:txBody>
          <a:bodyPr/>
          <a:lstStyle/>
          <a:p>
            <a:pPr marL="388620" indent="-342900"/>
            <a:r>
              <a:rPr lang="en-US" dirty="0"/>
              <a:t>Provider-specific POE activities</a:t>
            </a:r>
          </a:p>
          <a:p>
            <a:pPr marL="708660" lvl="1" indent="-342900"/>
            <a:r>
              <a:rPr lang="en-US" dirty="0"/>
              <a:t>Example PM: For each MAC, average reduction in proportion of prescribed errors made by providers in the month after receiving targeted POE training compared to the month prior.</a:t>
            </a:r>
          </a:p>
          <a:p>
            <a:pPr marL="708660" lvl="1" indent="-342900"/>
            <a:endParaRPr lang="en-US" dirty="0"/>
          </a:p>
          <a:p>
            <a:pPr marL="1074420" lvl="3" indent="-342900"/>
            <a:endParaRPr lang="en-US" dirty="0"/>
          </a:p>
          <a:p>
            <a:pPr marL="1074420" lvl="3" indent="-342900">
              <a:buFont typeface="+mj-lt"/>
              <a:buAutoNum type="arabicPeriod" startAt="3"/>
            </a:pPr>
            <a:endParaRPr lang="en-US" dirty="0"/>
          </a:p>
          <a:p>
            <a:pPr marL="891540" lvl="2" indent="-342900"/>
            <a:endParaRPr lang="en-US" dirty="0"/>
          </a:p>
          <a:p>
            <a:pPr marL="891540" lvl="2" indent="-342900"/>
            <a:endParaRPr lang="en-US" dirty="0"/>
          </a:p>
          <a:p>
            <a:pPr marL="1074420" lvl="3" indent="-342900"/>
            <a:endParaRPr lang="en-US" dirty="0"/>
          </a:p>
          <a:p>
            <a:pPr lvl="1"/>
            <a:endParaRPr lang="en-US" dirty="0"/>
          </a:p>
          <a:p>
            <a:pPr lvl="1"/>
            <a:endParaRPr lang="en-US" dirty="0"/>
          </a:p>
          <a:p>
            <a:pPr lvl="1"/>
            <a:endParaRPr lang="en-US" dirty="0"/>
          </a:p>
        </p:txBody>
      </p:sp>
      <p:pic>
        <p:nvPicPr>
          <p:cNvPr id="5" name="Picture 4"/>
          <p:cNvPicPr/>
          <p:nvPr/>
        </p:nvPicPr>
        <p:blipFill>
          <a:blip r:embed="rId3"/>
          <a:stretch>
            <a:fillRect/>
          </a:stretch>
        </p:blipFill>
        <p:spPr>
          <a:xfrm>
            <a:off x="2513012" y="3200400"/>
            <a:ext cx="5791200" cy="3271471"/>
          </a:xfrm>
          <a:prstGeom prst="rect">
            <a:avLst/>
          </a:prstGeom>
        </p:spPr>
      </p:pic>
      <p:sp>
        <p:nvSpPr>
          <p:cNvPr id="4" name="Slide Number Placeholder 3"/>
          <p:cNvSpPr>
            <a:spLocks noGrp="1"/>
          </p:cNvSpPr>
          <p:nvPr>
            <p:ph type="sldNum" sz="quarter" idx="12"/>
          </p:nvPr>
        </p:nvSpPr>
        <p:spPr/>
        <p:txBody>
          <a:bodyPr/>
          <a:lstStyle/>
          <a:p>
            <a:fld id="{AAEAE4A8-A6E5-453E-B946-FB774B73F48C}" type="slidenum">
              <a:rPr lang="en-US" smtClean="0"/>
              <a:t>11</a:t>
            </a:fld>
            <a:endParaRPr lang="en-US" dirty="0"/>
          </a:p>
        </p:txBody>
      </p:sp>
    </p:spTree>
    <p:extLst>
      <p:ext uri="{BB962C8B-B14F-4D97-AF65-F5344CB8AC3E}">
        <p14:creationId xmlns:p14="http://schemas.microsoft.com/office/powerpoint/2010/main" val="43541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POE Performance Measure Examples</a:t>
            </a:r>
          </a:p>
        </p:txBody>
      </p:sp>
      <p:sp>
        <p:nvSpPr>
          <p:cNvPr id="3" name="Content Placeholder 2"/>
          <p:cNvSpPr>
            <a:spLocks noGrp="1"/>
          </p:cNvSpPr>
          <p:nvPr>
            <p:ph idx="1"/>
          </p:nvPr>
        </p:nvSpPr>
        <p:spPr/>
        <p:txBody>
          <a:bodyPr/>
          <a:lstStyle/>
          <a:p>
            <a:pPr marL="388620" indent="-342900"/>
            <a:r>
              <a:rPr lang="en-US" dirty="0"/>
              <a:t>General POE for a Specific Error </a:t>
            </a:r>
          </a:p>
          <a:p>
            <a:pPr marL="1074420" lvl="3" indent="-342900">
              <a:buFont typeface="+mj-lt"/>
              <a:buAutoNum type="arabicPeriod" startAt="3"/>
            </a:pPr>
            <a:endParaRPr lang="en-US" dirty="0"/>
          </a:p>
          <a:p>
            <a:pPr marL="891540" lvl="2" indent="-342900"/>
            <a:endParaRPr lang="en-US" dirty="0"/>
          </a:p>
          <a:p>
            <a:pPr marL="891540" lvl="2" indent="-342900"/>
            <a:endParaRPr lang="en-US" dirty="0"/>
          </a:p>
          <a:p>
            <a:pPr marL="1074420" lvl="3" indent="-342900"/>
            <a:endParaRPr lang="en-US" dirty="0"/>
          </a:p>
          <a:p>
            <a:pPr lvl="1"/>
            <a:endParaRPr lang="en-US" dirty="0"/>
          </a:p>
          <a:p>
            <a:pPr lvl="1"/>
            <a:endParaRPr lang="en-US" dirty="0"/>
          </a:p>
          <a:p>
            <a:pPr lvl="1"/>
            <a:endParaRPr lang="en-US" dirty="0"/>
          </a:p>
        </p:txBody>
      </p:sp>
      <p:pic>
        <p:nvPicPr>
          <p:cNvPr id="5" name="Picture 4"/>
          <p:cNvPicPr/>
          <p:nvPr/>
        </p:nvPicPr>
        <p:blipFill>
          <a:blip r:embed="rId3"/>
          <a:stretch>
            <a:fillRect/>
          </a:stretch>
        </p:blipFill>
        <p:spPr>
          <a:xfrm>
            <a:off x="1598612" y="2286000"/>
            <a:ext cx="7239000" cy="4064977"/>
          </a:xfrm>
          <a:prstGeom prst="rect">
            <a:avLst/>
          </a:prstGeom>
        </p:spPr>
      </p:pic>
      <p:sp>
        <p:nvSpPr>
          <p:cNvPr id="4" name="Slide Number Placeholder 3"/>
          <p:cNvSpPr>
            <a:spLocks noGrp="1"/>
          </p:cNvSpPr>
          <p:nvPr>
            <p:ph type="sldNum" sz="quarter" idx="12"/>
          </p:nvPr>
        </p:nvSpPr>
        <p:spPr/>
        <p:txBody>
          <a:bodyPr/>
          <a:lstStyle/>
          <a:p>
            <a:fld id="{AAEAE4A8-A6E5-453E-B946-FB774B73F48C}" type="slidenum">
              <a:rPr lang="en-US" smtClean="0"/>
              <a:t>12</a:t>
            </a:fld>
            <a:endParaRPr lang="en-US" dirty="0"/>
          </a:p>
        </p:txBody>
      </p:sp>
    </p:spTree>
    <p:extLst>
      <p:ext uri="{BB962C8B-B14F-4D97-AF65-F5344CB8AC3E}">
        <p14:creationId xmlns:p14="http://schemas.microsoft.com/office/powerpoint/2010/main" val="3041513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POE Performance Measure Examples</a:t>
            </a:r>
          </a:p>
        </p:txBody>
      </p:sp>
      <p:sp>
        <p:nvSpPr>
          <p:cNvPr id="3" name="Content Placeholder 2"/>
          <p:cNvSpPr>
            <a:spLocks noGrp="1"/>
          </p:cNvSpPr>
          <p:nvPr>
            <p:ph idx="1"/>
          </p:nvPr>
        </p:nvSpPr>
        <p:spPr/>
        <p:txBody>
          <a:bodyPr/>
          <a:lstStyle/>
          <a:p>
            <a:pPr marL="388620" indent="-342900"/>
            <a:r>
              <a:rPr lang="en-US" dirty="0"/>
              <a:t>General POE for a Specific Error</a:t>
            </a:r>
          </a:p>
          <a:p>
            <a:pPr marL="708660" lvl="1" indent="-342900"/>
            <a:r>
              <a:rPr lang="en-US" dirty="0"/>
              <a:t>Example PM: Average reduction in proportion of prescribed errors made by the MAC’s community of providers in the quarter after receiving targeted POE training compared to the quarter prior.</a:t>
            </a:r>
          </a:p>
          <a:p>
            <a:pPr marL="365760" lvl="1" indent="0">
              <a:buNone/>
            </a:pPr>
            <a:r>
              <a:rPr lang="en-US" dirty="0"/>
              <a:t> </a:t>
            </a:r>
          </a:p>
          <a:p>
            <a:pPr marL="1074420" lvl="3" indent="-342900">
              <a:buFont typeface="+mj-lt"/>
              <a:buAutoNum type="arabicPeriod" startAt="3"/>
            </a:pPr>
            <a:endParaRPr lang="en-US" dirty="0"/>
          </a:p>
          <a:p>
            <a:pPr marL="891540" lvl="2" indent="-342900"/>
            <a:endParaRPr lang="en-US" dirty="0"/>
          </a:p>
          <a:p>
            <a:pPr marL="891540" lvl="2" indent="-342900"/>
            <a:endParaRPr lang="en-US" dirty="0"/>
          </a:p>
          <a:p>
            <a:pPr marL="1074420" lvl="3" indent="-342900"/>
            <a:endParaRPr lang="en-US" dirty="0"/>
          </a:p>
          <a:p>
            <a:pPr lvl="1"/>
            <a:endParaRPr lang="en-US" dirty="0"/>
          </a:p>
          <a:p>
            <a:pPr lvl="1"/>
            <a:endParaRPr lang="en-US" dirty="0"/>
          </a:p>
          <a:p>
            <a:pPr lvl="1"/>
            <a:endParaRPr lang="en-US" dirty="0"/>
          </a:p>
        </p:txBody>
      </p:sp>
      <p:pic>
        <p:nvPicPr>
          <p:cNvPr id="6" name="Picture 5"/>
          <p:cNvPicPr/>
          <p:nvPr/>
        </p:nvPicPr>
        <p:blipFill>
          <a:blip r:embed="rId3"/>
          <a:stretch>
            <a:fillRect/>
          </a:stretch>
        </p:blipFill>
        <p:spPr>
          <a:xfrm>
            <a:off x="2360612" y="3124200"/>
            <a:ext cx="6096000" cy="3292231"/>
          </a:xfrm>
          <a:prstGeom prst="rect">
            <a:avLst/>
          </a:prstGeom>
        </p:spPr>
      </p:pic>
      <p:sp>
        <p:nvSpPr>
          <p:cNvPr id="4" name="Slide Number Placeholder 3"/>
          <p:cNvSpPr>
            <a:spLocks noGrp="1"/>
          </p:cNvSpPr>
          <p:nvPr>
            <p:ph type="sldNum" sz="quarter" idx="12"/>
          </p:nvPr>
        </p:nvSpPr>
        <p:spPr/>
        <p:txBody>
          <a:bodyPr/>
          <a:lstStyle/>
          <a:p>
            <a:fld id="{AAEAE4A8-A6E5-453E-B946-FB774B73F48C}" type="slidenum">
              <a:rPr lang="en-US" smtClean="0"/>
              <a:t>13</a:t>
            </a:fld>
            <a:endParaRPr lang="en-US" dirty="0"/>
          </a:p>
        </p:txBody>
      </p:sp>
    </p:spTree>
    <p:extLst>
      <p:ext uri="{BB962C8B-B14F-4D97-AF65-F5344CB8AC3E}">
        <p14:creationId xmlns:p14="http://schemas.microsoft.com/office/powerpoint/2010/main" val="3153879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POE Performance Measure Examples</a:t>
            </a:r>
          </a:p>
        </p:txBody>
      </p:sp>
      <p:sp>
        <p:nvSpPr>
          <p:cNvPr id="3" name="Content Placeholder 2"/>
          <p:cNvSpPr>
            <a:spLocks noGrp="1"/>
          </p:cNvSpPr>
          <p:nvPr>
            <p:ph idx="1"/>
          </p:nvPr>
        </p:nvSpPr>
        <p:spPr/>
        <p:txBody>
          <a:bodyPr/>
          <a:lstStyle/>
          <a:p>
            <a:pPr marL="388620" indent="-342900"/>
            <a:r>
              <a:rPr lang="en-US" dirty="0"/>
              <a:t>Broad Topic POE Activities </a:t>
            </a:r>
          </a:p>
          <a:p>
            <a:pPr marL="891540" lvl="2" indent="-342900"/>
            <a:endParaRPr lang="en-US" dirty="0"/>
          </a:p>
          <a:p>
            <a:pPr marL="891540" lvl="2" indent="-342900"/>
            <a:endParaRPr lang="en-US" dirty="0"/>
          </a:p>
          <a:p>
            <a:pPr marL="1074420" lvl="3" indent="-342900"/>
            <a:endParaRPr lang="en-US" dirty="0"/>
          </a:p>
          <a:p>
            <a:pPr lvl="1"/>
            <a:endParaRPr lang="en-US" dirty="0"/>
          </a:p>
          <a:p>
            <a:pPr lvl="1"/>
            <a:endParaRPr lang="en-US" dirty="0"/>
          </a:p>
          <a:p>
            <a:pPr lvl="1"/>
            <a:endParaRPr lang="en-US" dirty="0"/>
          </a:p>
        </p:txBody>
      </p:sp>
      <p:pic>
        <p:nvPicPr>
          <p:cNvPr id="5" name="Picture 4"/>
          <p:cNvPicPr/>
          <p:nvPr/>
        </p:nvPicPr>
        <p:blipFill>
          <a:blip r:embed="rId3"/>
          <a:stretch>
            <a:fillRect/>
          </a:stretch>
        </p:blipFill>
        <p:spPr>
          <a:xfrm>
            <a:off x="1979612" y="2350160"/>
            <a:ext cx="6858000" cy="3898240"/>
          </a:xfrm>
          <a:prstGeom prst="rect">
            <a:avLst/>
          </a:prstGeom>
        </p:spPr>
      </p:pic>
      <p:sp>
        <p:nvSpPr>
          <p:cNvPr id="4" name="Slide Number Placeholder 3"/>
          <p:cNvSpPr>
            <a:spLocks noGrp="1"/>
          </p:cNvSpPr>
          <p:nvPr>
            <p:ph type="sldNum" sz="quarter" idx="12"/>
          </p:nvPr>
        </p:nvSpPr>
        <p:spPr/>
        <p:txBody>
          <a:bodyPr/>
          <a:lstStyle/>
          <a:p>
            <a:fld id="{AAEAE4A8-A6E5-453E-B946-FB774B73F48C}" type="slidenum">
              <a:rPr lang="en-US" smtClean="0"/>
              <a:t>14</a:t>
            </a:fld>
            <a:endParaRPr lang="en-US" dirty="0"/>
          </a:p>
        </p:txBody>
      </p:sp>
    </p:spTree>
    <p:extLst>
      <p:ext uri="{BB962C8B-B14F-4D97-AF65-F5344CB8AC3E}">
        <p14:creationId xmlns:p14="http://schemas.microsoft.com/office/powerpoint/2010/main" val="3574512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POE Performance Measure Examples</a:t>
            </a:r>
          </a:p>
        </p:txBody>
      </p:sp>
      <p:sp>
        <p:nvSpPr>
          <p:cNvPr id="3" name="Content Placeholder 2"/>
          <p:cNvSpPr>
            <a:spLocks noGrp="1"/>
          </p:cNvSpPr>
          <p:nvPr>
            <p:ph idx="1"/>
          </p:nvPr>
        </p:nvSpPr>
        <p:spPr/>
        <p:txBody>
          <a:bodyPr/>
          <a:lstStyle/>
          <a:p>
            <a:pPr marL="388620" indent="-342900"/>
            <a:r>
              <a:rPr lang="en-US" dirty="0"/>
              <a:t>Broad Topic POE Activities</a:t>
            </a:r>
          </a:p>
          <a:p>
            <a:pPr marL="708660" lvl="1" indent="-342900"/>
            <a:r>
              <a:rPr lang="en-US" dirty="0"/>
              <a:t>Example PM: Total percentage of broad-topic consumers this month reporting increased knowledge of the targeted topic immediately after the POE activity.</a:t>
            </a:r>
          </a:p>
          <a:p>
            <a:pPr marL="365760" lvl="1" indent="0">
              <a:buNone/>
            </a:pPr>
            <a:endParaRPr lang="en-US" dirty="0"/>
          </a:p>
          <a:p>
            <a:pPr marL="891540" lvl="2" indent="-342900"/>
            <a:endParaRPr lang="en-US" dirty="0"/>
          </a:p>
          <a:p>
            <a:pPr marL="891540" lvl="2" indent="-342900"/>
            <a:endParaRPr lang="en-US" dirty="0"/>
          </a:p>
          <a:p>
            <a:pPr marL="1074420" lvl="3" indent="-342900"/>
            <a:endParaRPr lang="en-US" dirty="0"/>
          </a:p>
          <a:p>
            <a:pPr lvl="1"/>
            <a:endParaRPr lang="en-US" dirty="0"/>
          </a:p>
          <a:p>
            <a:pPr lvl="1"/>
            <a:endParaRPr lang="en-US" dirty="0"/>
          </a:p>
          <a:p>
            <a:pPr lvl="1"/>
            <a:endParaRPr lang="en-US" dirty="0"/>
          </a:p>
        </p:txBody>
      </p:sp>
      <p:pic>
        <p:nvPicPr>
          <p:cNvPr id="6" name="Picture 5"/>
          <p:cNvPicPr/>
          <p:nvPr/>
        </p:nvPicPr>
        <p:blipFill>
          <a:blip r:embed="rId3"/>
          <a:stretch>
            <a:fillRect/>
          </a:stretch>
        </p:blipFill>
        <p:spPr>
          <a:xfrm>
            <a:off x="2589212" y="3124200"/>
            <a:ext cx="5638800" cy="3171223"/>
          </a:xfrm>
          <a:prstGeom prst="rect">
            <a:avLst/>
          </a:prstGeom>
        </p:spPr>
      </p:pic>
      <p:sp>
        <p:nvSpPr>
          <p:cNvPr id="4" name="Slide Number Placeholder 3"/>
          <p:cNvSpPr>
            <a:spLocks noGrp="1"/>
          </p:cNvSpPr>
          <p:nvPr>
            <p:ph type="sldNum" sz="quarter" idx="12"/>
          </p:nvPr>
        </p:nvSpPr>
        <p:spPr/>
        <p:txBody>
          <a:bodyPr/>
          <a:lstStyle/>
          <a:p>
            <a:fld id="{AAEAE4A8-A6E5-453E-B946-FB774B73F48C}" type="slidenum">
              <a:rPr lang="en-US" smtClean="0"/>
              <a:t>15</a:t>
            </a:fld>
            <a:endParaRPr lang="en-US" dirty="0"/>
          </a:p>
        </p:txBody>
      </p:sp>
    </p:spTree>
    <p:extLst>
      <p:ext uri="{BB962C8B-B14F-4D97-AF65-F5344CB8AC3E}">
        <p14:creationId xmlns:p14="http://schemas.microsoft.com/office/powerpoint/2010/main" val="4218535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Conclusions</a:t>
            </a:r>
          </a:p>
        </p:txBody>
      </p:sp>
      <p:sp>
        <p:nvSpPr>
          <p:cNvPr id="3" name="Content Placeholder 2"/>
          <p:cNvSpPr>
            <a:spLocks noGrp="1"/>
          </p:cNvSpPr>
          <p:nvPr>
            <p:ph idx="1"/>
          </p:nvPr>
        </p:nvSpPr>
        <p:spPr/>
        <p:txBody>
          <a:bodyPr/>
          <a:lstStyle/>
          <a:p>
            <a:pPr marL="388620" indent="-342900"/>
            <a:r>
              <a:rPr lang="en-US" dirty="0"/>
              <a:t>Many pieces needed for performance measurement are present:</a:t>
            </a:r>
          </a:p>
          <a:p>
            <a:pPr marL="708660" lvl="1" indent="-342900"/>
            <a:r>
              <a:rPr lang="en-US" dirty="0"/>
              <a:t>MACs likely collect performance data for internal purposes</a:t>
            </a:r>
          </a:p>
          <a:p>
            <a:pPr marL="708660" lvl="1" indent="-342900"/>
            <a:r>
              <a:rPr lang="en-US" dirty="0"/>
              <a:t>MACs already provide detailed reporting</a:t>
            </a:r>
          </a:p>
          <a:p>
            <a:pPr marL="708660" lvl="1" indent="-342900"/>
            <a:r>
              <a:rPr lang="en-US" dirty="0"/>
              <a:t>Several kinds of POE (though not all) are well-suited for performance measurement</a:t>
            </a:r>
          </a:p>
          <a:p>
            <a:pPr marL="388620" indent="-342900"/>
            <a:r>
              <a:rPr lang="en-US" dirty="0"/>
              <a:t>Possible next steps for CMS:</a:t>
            </a:r>
          </a:p>
          <a:p>
            <a:pPr marL="708660" lvl="1" indent="-342900"/>
            <a:r>
              <a:rPr lang="en-US" dirty="0"/>
              <a:t>Start small with quantifying outputs in a standard fashion</a:t>
            </a:r>
          </a:p>
          <a:p>
            <a:pPr marL="708660" lvl="1" indent="-342900"/>
            <a:r>
              <a:rPr lang="en-US" dirty="0"/>
              <a:t>Further discussions with MACs to identify activities for trial performance measurement</a:t>
            </a:r>
          </a:p>
          <a:p>
            <a:pPr marL="708660" lvl="1" indent="-342900"/>
            <a:r>
              <a:rPr lang="en-US" dirty="0"/>
              <a:t>[Down the road] Conduct formal evaluation of POE activities</a:t>
            </a:r>
          </a:p>
          <a:p>
            <a:pPr marL="708660" lvl="1" indent="-342900"/>
            <a:endParaRPr lang="en-US" dirty="0"/>
          </a:p>
          <a:p>
            <a:pPr marL="891540" lvl="2" indent="-342900"/>
            <a:endParaRPr lang="en-US" dirty="0"/>
          </a:p>
          <a:p>
            <a:pPr marL="891540" lvl="2" indent="-342900"/>
            <a:endParaRPr lang="en-US" dirty="0"/>
          </a:p>
          <a:p>
            <a:pPr marL="1074420" lvl="3" indent="-342900"/>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2"/>
          </p:nvPr>
        </p:nvSpPr>
        <p:spPr/>
        <p:txBody>
          <a:bodyPr/>
          <a:lstStyle/>
          <a:p>
            <a:fld id="{AAEAE4A8-A6E5-453E-B946-FB774B73F48C}" type="slidenum">
              <a:rPr lang="en-US" smtClean="0"/>
              <a:t>16</a:t>
            </a:fld>
            <a:endParaRPr lang="en-US" dirty="0"/>
          </a:p>
        </p:txBody>
      </p:sp>
    </p:spTree>
    <p:extLst>
      <p:ext uri="{BB962C8B-B14F-4D97-AF65-F5344CB8AC3E}">
        <p14:creationId xmlns:p14="http://schemas.microsoft.com/office/powerpoint/2010/main" val="1630172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Questions/Thank You!</a:t>
            </a:r>
          </a:p>
        </p:txBody>
      </p:sp>
      <p:sp>
        <p:nvSpPr>
          <p:cNvPr id="3" name="Content Placeholder 2"/>
          <p:cNvSpPr>
            <a:spLocks noGrp="1"/>
          </p:cNvSpPr>
          <p:nvPr>
            <p:ph idx="1"/>
          </p:nvPr>
        </p:nvSpPr>
        <p:spPr/>
        <p:txBody>
          <a:bodyPr/>
          <a:lstStyle/>
          <a:p>
            <a:pPr marL="1074420" lvl="3" indent="-342900"/>
            <a:endParaRPr lang="en-US" dirty="0"/>
          </a:p>
          <a:p>
            <a:pPr marL="1074420" lvl="3" indent="-342900">
              <a:buFont typeface="+mj-lt"/>
              <a:buAutoNum type="arabicPeriod" startAt="3"/>
            </a:pPr>
            <a:endParaRPr lang="en-US" dirty="0"/>
          </a:p>
          <a:p>
            <a:pPr marL="891540" lvl="2" indent="-342900"/>
            <a:endParaRPr lang="en-US" dirty="0"/>
          </a:p>
          <a:p>
            <a:pPr marL="891540" lvl="2" indent="-342900"/>
            <a:endParaRPr lang="en-US" dirty="0"/>
          </a:p>
          <a:p>
            <a:pPr marL="1074420" lvl="3" indent="-342900"/>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2"/>
          </p:nvPr>
        </p:nvSpPr>
        <p:spPr/>
        <p:txBody>
          <a:bodyPr/>
          <a:lstStyle/>
          <a:p>
            <a:fld id="{AAEAE4A8-A6E5-453E-B946-FB774B73F48C}" type="slidenum">
              <a:rPr lang="en-US" smtClean="0"/>
              <a:t>17</a:t>
            </a:fld>
            <a:endParaRPr lang="en-US" dirty="0"/>
          </a:p>
        </p:txBody>
      </p:sp>
    </p:spTree>
    <p:extLst>
      <p:ext uri="{BB962C8B-B14F-4D97-AF65-F5344CB8AC3E}">
        <p14:creationId xmlns:p14="http://schemas.microsoft.com/office/powerpoint/2010/main" val="3407558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p:txBody>
          <a:bodyPr/>
          <a:lstStyle/>
          <a:p>
            <a:r>
              <a:rPr lang="en-US" dirty="0"/>
              <a:t>U.S. Department of Labor, Employment and Training Administration. (2017), unpublished. </a:t>
            </a:r>
            <a:r>
              <a:rPr lang="en-US" i="1" dirty="0"/>
              <a:t>Technical Assistance Evaluation and Feasibility Study: Final Report. </a:t>
            </a:r>
            <a:r>
              <a:rPr lang="en-US" dirty="0"/>
              <a:t>Washington, DC: Chamberlain, A., </a:t>
            </a:r>
            <a:r>
              <a:rPr lang="en-US" dirty="0" err="1"/>
              <a:t>Kracker</a:t>
            </a:r>
            <a:r>
              <a:rPr lang="en-US" dirty="0"/>
              <a:t> </a:t>
            </a:r>
            <a:r>
              <a:rPr lang="en-US" dirty="0" err="1"/>
              <a:t>Selzer</a:t>
            </a:r>
            <a:r>
              <a:rPr lang="en-US" dirty="0"/>
              <a:t>, A., Patterson, L.</a:t>
            </a:r>
          </a:p>
          <a:p>
            <a:r>
              <a:rPr lang="en-US" dirty="0" err="1"/>
              <a:t>Fixson</a:t>
            </a:r>
            <a:r>
              <a:rPr lang="en-US" dirty="0"/>
              <a:t>, Dean, Sandra </a:t>
            </a:r>
            <a:r>
              <a:rPr lang="en-US" dirty="0" err="1"/>
              <a:t>Naoom</a:t>
            </a:r>
            <a:r>
              <a:rPr lang="en-US" dirty="0"/>
              <a:t>, Karen </a:t>
            </a:r>
            <a:r>
              <a:rPr lang="en-US" dirty="0" err="1"/>
              <a:t>Blase</a:t>
            </a:r>
            <a:r>
              <a:rPr lang="en-US" dirty="0"/>
              <a:t>, Robert Friedman, and Frances Wallace. Implementation Research: A Synthesis of the Literature. Tampa, FL: Louis de la </a:t>
            </a:r>
            <a:r>
              <a:rPr lang="en-US" dirty="0" err="1"/>
              <a:t>Parte</a:t>
            </a:r>
            <a:r>
              <a:rPr lang="en-US" dirty="0"/>
              <a:t> Florida Mental Health Institute, 2005. http://www.fpg.unc.edu/~nirn/resources/ publications/Monograph</a:t>
            </a:r>
          </a:p>
        </p:txBody>
      </p:sp>
      <p:sp>
        <p:nvSpPr>
          <p:cNvPr id="4" name="Slide Number Placeholder 3"/>
          <p:cNvSpPr>
            <a:spLocks noGrp="1"/>
          </p:cNvSpPr>
          <p:nvPr>
            <p:ph type="sldNum" sz="quarter" idx="12"/>
          </p:nvPr>
        </p:nvSpPr>
        <p:spPr/>
        <p:txBody>
          <a:bodyPr/>
          <a:lstStyle/>
          <a:p>
            <a:fld id="{AAEAE4A8-A6E5-453E-B946-FB774B73F48C}" type="slidenum">
              <a:rPr lang="en-US" smtClean="0"/>
              <a:t>18</a:t>
            </a:fld>
            <a:endParaRPr lang="en-US" dirty="0"/>
          </a:p>
        </p:txBody>
      </p:sp>
    </p:spTree>
    <p:extLst>
      <p:ext uri="{BB962C8B-B14F-4D97-AF65-F5344CB8AC3E}">
        <p14:creationId xmlns:p14="http://schemas.microsoft.com/office/powerpoint/2010/main" val="232470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usiness strategy presentation">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square" rtlCol="0" anchor="ctr" anchorCtr="1">
        <a:spAutoFit/>
      </a:bodyPr>
      <a:lstStyle>
        <a:defPPr>
          <a:defRPr dirty="0" smtClean="0"/>
        </a:defPPr>
      </a:lstStyle>
    </a:txDef>
  </a:objectDefaults>
  <a:extraClrSchemeLst/>
  <a:extLst>
    <a:ext uri="{05A4C25C-085E-4340-85A3-A5531E510DB2}">
      <thm15:themeFamily xmlns:thm15="http://schemas.microsoft.com/office/thememl/2012/main" name="Business strategy presentation.potx" id="{EB0D3B34-B7D6-4C45-8EC6-74593BA23307}" vid="{3C7E45A4-4E96-419A-A06F-C7909FE41FBD}"/>
    </a:ext>
  </a:extLst>
</a:theme>
</file>

<file path=ppt/theme/theme2.xml><?xml version="1.0" encoding="utf-8"?>
<a:theme xmlns:a="http://schemas.openxmlformats.org/drawingml/2006/main" name="Office Theme">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Props1.xml><?xml version="1.0" encoding="utf-8"?>
<ds:datastoreItem xmlns:ds="http://schemas.openxmlformats.org/officeDocument/2006/customXml" ds:itemID="{7CB30B94-6D3B-4C91-947C-5EB8E8EFFE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53E1689-1E09-4ADC-A5E7-6718BF79A8A6}">
  <ds:schemaRefs>
    <ds:schemaRef ds:uri="http://schemas.microsoft.com/sharepoint/v3/contenttype/forms"/>
  </ds:schemaRefs>
</ds:datastoreItem>
</file>

<file path=customXml/itemProps3.xml><?xml version="1.0" encoding="utf-8"?>
<ds:datastoreItem xmlns:ds="http://schemas.openxmlformats.org/officeDocument/2006/customXml" ds:itemID="{3FFF1070-8794-47AC-90B7-1F2E078096FF}">
  <ds:schemaRefs>
    <ds:schemaRef ds:uri="40262f94-9f35-4ac3-9a90-690165a166b7"/>
    <ds:schemaRef ds:uri="http://schemas.microsoft.com/office/infopath/2007/PartnerControls"/>
    <ds:schemaRef ds:uri="http://schemas.openxmlformats.org/package/2006/metadata/core-properties"/>
    <ds:schemaRef ds:uri="http://purl.org/dc/elements/1.1/"/>
    <ds:schemaRef ds:uri="http://purl.org/dc/dcmitype/"/>
    <ds:schemaRef ds:uri="a4f35948-e619-41b3-aa29-22878b09cfd2"/>
    <ds:schemaRef ds:uri="http://schemas.microsoft.com/office/2006/documentManagement/types"/>
    <ds:schemaRef ds:uri="http://schemas.microsoft.com/office/2006/metadata/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Business strategy presentation</Template>
  <TotalTime>380</TotalTime>
  <Words>2180</Words>
  <Application>Microsoft Office PowerPoint</Application>
  <PresentationFormat>Custom</PresentationFormat>
  <Paragraphs>287</Paragraphs>
  <Slides>18</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Century Gothic</vt:lpstr>
      <vt:lpstr>Palatino Linotype</vt:lpstr>
      <vt:lpstr>Business strategy presentation</vt:lpstr>
      <vt:lpstr>A Performance Measure Framework for the Cost-Effectiveness of Medicare Provider Outreach and Education Activities</vt:lpstr>
      <vt:lpstr>Background</vt:lpstr>
      <vt:lpstr>Background</vt:lpstr>
      <vt:lpstr>Introduction</vt:lpstr>
      <vt:lpstr>Methodology</vt:lpstr>
      <vt:lpstr>POE Logic Model</vt:lpstr>
      <vt:lpstr>Data Collection Findings</vt:lpstr>
      <vt:lpstr>POE Performance Measure Framework</vt:lpstr>
      <vt:lpstr>Cost Effectiveness</vt:lpstr>
      <vt:lpstr>POE Performance Measure Examples</vt:lpstr>
      <vt:lpstr>POE Performance Measure Examples</vt:lpstr>
      <vt:lpstr>POE Performance Measure Examples</vt:lpstr>
      <vt:lpstr>POE Performance Measure Examples</vt:lpstr>
      <vt:lpstr>POE Performance Measure Examples</vt:lpstr>
      <vt:lpstr>POE Performance Measure Examples</vt:lpstr>
      <vt:lpstr>Conclusions</vt:lpstr>
      <vt:lpstr>Questions/Thank You!</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Performance Measure Framework for the Cost-Effectiveness of Medicare Provider Outreach and Education Activities</dc:title>
  <dc:creator>Luke Patterson</dc:creator>
  <cp:lastModifiedBy>Luke Patterson</cp:lastModifiedBy>
  <cp:revision>36</cp:revision>
  <cp:lastPrinted>2017-05-03T15:59:04Z</cp:lastPrinted>
  <dcterms:created xsi:type="dcterms:W3CDTF">2017-05-02T00:43:31Z</dcterms:created>
  <dcterms:modified xsi:type="dcterms:W3CDTF">2017-05-10T19:19:59Z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74069400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